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7" r:id="rId2"/>
    <p:sldId id="258" r:id="rId3"/>
    <p:sldId id="294" r:id="rId4"/>
    <p:sldId id="259" r:id="rId5"/>
    <p:sldId id="261" r:id="rId6"/>
    <p:sldId id="262" r:id="rId7"/>
    <p:sldId id="263" r:id="rId8"/>
    <p:sldId id="264" r:id="rId9"/>
    <p:sldId id="296" r:id="rId10"/>
    <p:sldId id="297" r:id="rId11"/>
    <p:sldId id="265" r:id="rId12"/>
    <p:sldId id="260" r:id="rId13"/>
    <p:sldId id="266" r:id="rId14"/>
    <p:sldId id="267" r:id="rId15"/>
    <p:sldId id="268" r:id="rId16"/>
    <p:sldId id="269" r:id="rId17"/>
    <p:sldId id="272" r:id="rId18"/>
    <p:sldId id="273" r:id="rId19"/>
    <p:sldId id="275" r:id="rId20"/>
    <p:sldId id="274" r:id="rId21"/>
    <p:sldId id="277" r:id="rId22"/>
    <p:sldId id="278" r:id="rId23"/>
    <p:sldId id="299" r:id="rId24"/>
    <p:sldId id="301" r:id="rId25"/>
    <p:sldId id="300" r:id="rId26"/>
    <p:sldId id="293" r:id="rId27"/>
    <p:sldId id="303" r:id="rId28"/>
    <p:sldId id="289" r:id="rId29"/>
    <p:sldId id="288" r:id="rId30"/>
    <p:sldId id="290" r:id="rId31"/>
    <p:sldId id="292" r:id="rId32"/>
    <p:sldId id="283" r:id="rId33"/>
    <p:sldId id="287" r:id="rId34"/>
    <p:sldId id="298" r:id="rId35"/>
    <p:sldId id="302" r:id="rId36"/>
    <p:sldId id="279" r:id="rId37"/>
    <p:sldId id="281" r:id="rId38"/>
    <p:sldId id="28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8E022A-FABD-C241-B785-2D9BC4541D57}">
          <p14:sldIdLst>
            <p14:sldId id="257"/>
            <p14:sldId id="258"/>
            <p14:sldId id="294"/>
            <p14:sldId id="259"/>
            <p14:sldId id="261"/>
            <p14:sldId id="262"/>
            <p14:sldId id="263"/>
            <p14:sldId id="264"/>
            <p14:sldId id="296"/>
            <p14:sldId id="297"/>
          </p14:sldIdLst>
        </p14:section>
        <p14:section name="Methods" id="{C3F20A05-CBC9-7A4A-B809-FD349BC16562}">
          <p14:sldIdLst>
            <p14:sldId id="265"/>
            <p14:sldId id="260"/>
            <p14:sldId id="266"/>
            <p14:sldId id="267"/>
            <p14:sldId id="268"/>
            <p14:sldId id="269"/>
            <p14:sldId id="272"/>
            <p14:sldId id="273"/>
            <p14:sldId id="275"/>
            <p14:sldId id="274"/>
            <p14:sldId id="277"/>
            <p14:sldId id="278"/>
            <p14:sldId id="299"/>
            <p14:sldId id="301"/>
            <p14:sldId id="300"/>
          </p14:sldIdLst>
        </p14:section>
        <p14:section name="Faculty Support" id="{36996503-7BE4-B44E-983C-AE1408B307B7}">
          <p14:sldIdLst>
            <p14:sldId id="293"/>
            <p14:sldId id="303"/>
            <p14:sldId id="289"/>
            <p14:sldId id="288"/>
            <p14:sldId id="290"/>
            <p14:sldId id="292"/>
            <p14:sldId id="283"/>
            <p14:sldId id="287"/>
            <p14:sldId id="298"/>
            <p14:sldId id="302"/>
          </p14:sldIdLst>
        </p14:section>
        <p14:section name="Discussion" id="{1C309272-AEB2-6E4B-800D-348EC381ACEE}">
          <p14:sldIdLst>
            <p14:sldId id="279"/>
            <p14:sldId id="281"/>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9"/>
    <p:restoredTop sz="66740"/>
  </p:normalViewPr>
  <p:slideViewPr>
    <p:cSldViewPr snapToGrid="0" snapToObjects="1">
      <p:cViewPr varScale="1">
        <p:scale>
          <a:sx n="70" d="100"/>
          <a:sy n="70" d="100"/>
        </p:scale>
        <p:origin x="200" y="31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91092-B9FC-2A4B-9FAF-263202D6F624}"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1734460D-9818-2442-8903-8567F8C0D48B}">
      <dgm:prSet phldrT="[Text]"/>
      <dgm:spPr/>
      <dgm:t>
        <a:bodyPr/>
        <a:lstStyle/>
        <a:p>
          <a:r>
            <a:rPr lang="en-US" dirty="0"/>
            <a:t>Interactions &amp; relationships</a:t>
          </a:r>
        </a:p>
      </dgm:t>
    </dgm:pt>
    <dgm:pt modelId="{439DEA9C-8E8E-F841-9FBC-53F4BCC2C2E2}" type="parTrans" cxnId="{1CC2C74E-5428-1B47-B9A4-385E1BDEA22A}">
      <dgm:prSet/>
      <dgm:spPr/>
      <dgm:t>
        <a:bodyPr/>
        <a:lstStyle/>
        <a:p>
          <a:endParaRPr lang="en-US"/>
        </a:p>
      </dgm:t>
    </dgm:pt>
    <dgm:pt modelId="{A667C287-232F-194A-B61A-094AA9B01FB0}" type="sibTrans" cxnId="{1CC2C74E-5428-1B47-B9A4-385E1BDEA22A}">
      <dgm:prSet/>
      <dgm:spPr/>
      <dgm:t>
        <a:bodyPr/>
        <a:lstStyle/>
        <a:p>
          <a:endParaRPr lang="en-US"/>
        </a:p>
      </dgm:t>
    </dgm:pt>
    <dgm:pt modelId="{229F606C-C0E9-9C40-BB55-59306236C9B0}">
      <dgm:prSet phldrT="[Text]"/>
      <dgm:spPr/>
      <dgm:t>
        <a:bodyPr/>
        <a:lstStyle/>
        <a:p>
          <a:r>
            <a:rPr lang="en-US" dirty="0"/>
            <a:t>Frequency of racial discrimination</a:t>
          </a:r>
        </a:p>
      </dgm:t>
    </dgm:pt>
    <dgm:pt modelId="{3EBA865F-9335-0045-851A-36B9D13B08E4}" type="parTrans" cxnId="{A7BBD2BB-541F-2A4E-BE28-3F0952A63CDE}">
      <dgm:prSet/>
      <dgm:spPr/>
      <dgm:t>
        <a:bodyPr/>
        <a:lstStyle/>
        <a:p>
          <a:endParaRPr lang="en-US"/>
        </a:p>
      </dgm:t>
    </dgm:pt>
    <dgm:pt modelId="{20772C29-7FD7-2F4A-8354-28C5BC98A79F}" type="sibTrans" cxnId="{A7BBD2BB-541F-2A4E-BE28-3F0952A63CDE}">
      <dgm:prSet/>
      <dgm:spPr/>
      <dgm:t>
        <a:bodyPr/>
        <a:lstStyle/>
        <a:p>
          <a:endParaRPr lang="en-US"/>
        </a:p>
      </dgm:t>
    </dgm:pt>
    <dgm:pt modelId="{1B00AD05-D877-3541-8C34-134221480A53}">
      <dgm:prSet phldrT="[Text]"/>
      <dgm:spPr/>
      <dgm:t>
        <a:bodyPr/>
        <a:lstStyle/>
        <a:p>
          <a:r>
            <a:rPr lang="en-US" dirty="0"/>
            <a:t>Perceived</a:t>
          </a:r>
          <a:r>
            <a:rPr lang="en-US" baseline="0" dirty="0"/>
            <a:t> </a:t>
          </a:r>
          <a:r>
            <a:rPr lang="en-US" dirty="0"/>
            <a:t>competitiveness in</a:t>
          </a:r>
          <a:r>
            <a:rPr lang="en-US" baseline="0" dirty="0"/>
            <a:t> classes</a:t>
          </a:r>
          <a:endParaRPr lang="en-US" dirty="0"/>
        </a:p>
      </dgm:t>
    </dgm:pt>
    <dgm:pt modelId="{C9D0263D-8CE5-D342-9FD6-70B0FBF29A50}" type="parTrans" cxnId="{919CB23E-71EC-4B45-9BC4-E1DBB330FAB2}">
      <dgm:prSet/>
      <dgm:spPr/>
      <dgm:t>
        <a:bodyPr/>
        <a:lstStyle/>
        <a:p>
          <a:endParaRPr lang="en-US"/>
        </a:p>
      </dgm:t>
    </dgm:pt>
    <dgm:pt modelId="{2C1F8E00-362B-304B-8EEC-762795F78B88}" type="sibTrans" cxnId="{919CB23E-71EC-4B45-9BC4-E1DBB330FAB2}">
      <dgm:prSet/>
      <dgm:spPr/>
      <dgm:t>
        <a:bodyPr/>
        <a:lstStyle/>
        <a:p>
          <a:endParaRPr lang="en-US"/>
        </a:p>
      </dgm:t>
    </dgm:pt>
    <dgm:pt modelId="{C966A3BB-913E-C74F-BDDB-D511472E38C3}">
      <dgm:prSet phldrT="[Text]"/>
      <dgm:spPr/>
      <dgm:t>
        <a:bodyPr/>
        <a:lstStyle/>
        <a:p>
          <a:r>
            <a:rPr lang="en-US" dirty="0"/>
            <a:t>Health behaviors &amp; time use</a:t>
          </a:r>
        </a:p>
      </dgm:t>
    </dgm:pt>
    <dgm:pt modelId="{1BEBDF2A-428A-2B47-A894-94B8D8CCA474}" type="parTrans" cxnId="{C7C150C0-72EF-7544-A88A-B132D55C3DCB}">
      <dgm:prSet/>
      <dgm:spPr/>
      <dgm:t>
        <a:bodyPr/>
        <a:lstStyle/>
        <a:p>
          <a:endParaRPr lang="en-US"/>
        </a:p>
      </dgm:t>
    </dgm:pt>
    <dgm:pt modelId="{7FDB8B7E-3163-204F-B3C2-3F3C281B46E3}" type="sibTrans" cxnId="{C7C150C0-72EF-7544-A88A-B132D55C3DCB}">
      <dgm:prSet/>
      <dgm:spPr/>
      <dgm:t>
        <a:bodyPr/>
        <a:lstStyle/>
        <a:p>
          <a:endParaRPr lang="en-US"/>
        </a:p>
      </dgm:t>
    </dgm:pt>
    <dgm:pt modelId="{2E746DEE-7911-A24F-BEB0-CB08CEE1F3F4}">
      <dgm:prSet phldrT="[Text]"/>
      <dgm:spPr/>
      <dgm:t>
        <a:bodyPr/>
        <a:lstStyle/>
        <a:p>
          <a:r>
            <a:rPr lang="en-US" dirty="0"/>
            <a:t>Exercise</a:t>
          </a:r>
          <a:r>
            <a:rPr lang="en-US" baseline="0" dirty="0"/>
            <a:t> more than 2 hours per week.</a:t>
          </a:r>
          <a:endParaRPr lang="en-US" dirty="0"/>
        </a:p>
      </dgm:t>
    </dgm:pt>
    <dgm:pt modelId="{6A16DCC3-D585-324A-B854-4506A4FCAE00}" type="parTrans" cxnId="{FEF56900-1657-D84F-9513-6550E04F1A62}">
      <dgm:prSet/>
      <dgm:spPr/>
      <dgm:t>
        <a:bodyPr/>
        <a:lstStyle/>
        <a:p>
          <a:endParaRPr lang="en-US"/>
        </a:p>
      </dgm:t>
    </dgm:pt>
    <dgm:pt modelId="{B98AA677-C21B-EE44-B0C9-53AE97C32049}" type="sibTrans" cxnId="{FEF56900-1657-D84F-9513-6550E04F1A62}">
      <dgm:prSet/>
      <dgm:spPr/>
      <dgm:t>
        <a:bodyPr/>
        <a:lstStyle/>
        <a:p>
          <a:endParaRPr lang="en-US"/>
        </a:p>
      </dgm:t>
    </dgm:pt>
    <dgm:pt modelId="{25EBC9DD-6AD5-1E47-A664-53C25FEF6224}">
      <dgm:prSet phldrT="[Text]"/>
      <dgm:spPr/>
      <dgm:t>
        <a:bodyPr/>
        <a:lstStyle/>
        <a:p>
          <a:r>
            <a:rPr lang="en-US" dirty="0"/>
            <a:t>Amount of time per day spent on schoolwork.</a:t>
          </a:r>
        </a:p>
      </dgm:t>
    </dgm:pt>
    <dgm:pt modelId="{EAB93571-4188-6844-91EE-A9CE9429DCD8}" type="parTrans" cxnId="{E4579B1B-E90A-B941-ADFF-92B81CDD1FF3}">
      <dgm:prSet/>
      <dgm:spPr/>
      <dgm:t>
        <a:bodyPr/>
        <a:lstStyle/>
        <a:p>
          <a:endParaRPr lang="en-US"/>
        </a:p>
      </dgm:t>
    </dgm:pt>
    <dgm:pt modelId="{5EC84275-415C-FA4C-8555-4DB2D49FF89A}" type="sibTrans" cxnId="{E4579B1B-E90A-B941-ADFF-92B81CDD1FF3}">
      <dgm:prSet/>
      <dgm:spPr/>
      <dgm:t>
        <a:bodyPr/>
        <a:lstStyle/>
        <a:p>
          <a:endParaRPr lang="en-US"/>
        </a:p>
      </dgm:t>
    </dgm:pt>
    <dgm:pt modelId="{F58303E3-366D-EA41-8618-852B039342B2}">
      <dgm:prSet phldrT="[Text]"/>
      <dgm:spPr/>
      <dgm:t>
        <a:bodyPr/>
        <a:lstStyle/>
        <a:p>
          <a:r>
            <a:rPr lang="en-US" dirty="0"/>
            <a:t>Individual characteristics</a:t>
          </a:r>
        </a:p>
      </dgm:t>
    </dgm:pt>
    <dgm:pt modelId="{9EFF4EC1-D9FC-C342-A3A4-C8D27E512F6F}" type="parTrans" cxnId="{2F01A09C-AF89-8A41-BDFD-E76100D30042}">
      <dgm:prSet/>
      <dgm:spPr/>
      <dgm:t>
        <a:bodyPr/>
        <a:lstStyle/>
        <a:p>
          <a:endParaRPr lang="en-US"/>
        </a:p>
      </dgm:t>
    </dgm:pt>
    <dgm:pt modelId="{85B3F971-F00D-DB41-AD13-FDAEFD333117}" type="sibTrans" cxnId="{2F01A09C-AF89-8A41-BDFD-E76100D30042}">
      <dgm:prSet/>
      <dgm:spPr/>
      <dgm:t>
        <a:bodyPr/>
        <a:lstStyle/>
        <a:p>
          <a:endParaRPr lang="en-US"/>
        </a:p>
      </dgm:t>
    </dgm:pt>
    <dgm:pt modelId="{611138B2-7D8F-E748-B9C1-B4C57D157786}">
      <dgm:prSet phldrT="[Text]"/>
      <dgm:spPr/>
      <dgm:t>
        <a:bodyPr/>
        <a:lstStyle/>
        <a:p>
          <a:r>
            <a:rPr lang="en-US" dirty="0"/>
            <a:t>Race/Ethnicity</a:t>
          </a:r>
        </a:p>
      </dgm:t>
    </dgm:pt>
    <dgm:pt modelId="{15A20074-0386-744F-BC80-FB06D5966825}" type="parTrans" cxnId="{2076127F-08D3-A747-BA34-27C23981EA85}">
      <dgm:prSet/>
      <dgm:spPr/>
      <dgm:t>
        <a:bodyPr/>
        <a:lstStyle/>
        <a:p>
          <a:endParaRPr lang="en-US"/>
        </a:p>
      </dgm:t>
    </dgm:pt>
    <dgm:pt modelId="{30CAF645-19C0-A142-B665-AC0DB7F9B506}" type="sibTrans" cxnId="{2076127F-08D3-A747-BA34-27C23981EA85}">
      <dgm:prSet/>
      <dgm:spPr/>
      <dgm:t>
        <a:bodyPr/>
        <a:lstStyle/>
        <a:p>
          <a:endParaRPr lang="en-US"/>
        </a:p>
      </dgm:t>
    </dgm:pt>
    <dgm:pt modelId="{E011DC19-25F7-3047-94AD-56DB39849788}">
      <dgm:prSet phldrT="[Text]"/>
      <dgm:spPr/>
      <dgm:t>
        <a:bodyPr/>
        <a:lstStyle/>
        <a:p>
          <a:r>
            <a:rPr lang="en-US" dirty="0"/>
            <a:t>Fields of study &amp; degree programs</a:t>
          </a:r>
        </a:p>
      </dgm:t>
    </dgm:pt>
    <dgm:pt modelId="{C64F5099-9934-4A4C-B91B-48D4FB1B4797}" type="parTrans" cxnId="{9950B848-8719-064F-A03A-D0F90A05B286}">
      <dgm:prSet/>
      <dgm:spPr/>
      <dgm:t>
        <a:bodyPr/>
        <a:lstStyle/>
        <a:p>
          <a:endParaRPr lang="en-US"/>
        </a:p>
      </dgm:t>
    </dgm:pt>
    <dgm:pt modelId="{EB74AF63-07A4-9D45-9359-41FFE5FA4CB7}" type="sibTrans" cxnId="{9950B848-8719-064F-A03A-D0F90A05B286}">
      <dgm:prSet/>
      <dgm:spPr/>
      <dgm:t>
        <a:bodyPr/>
        <a:lstStyle/>
        <a:p>
          <a:endParaRPr lang="en-US"/>
        </a:p>
      </dgm:t>
    </dgm:pt>
    <dgm:pt modelId="{AA2C8C76-9A70-DC4C-ACF3-0EB08AF685FC}">
      <dgm:prSet phldrT="[Text]"/>
      <dgm:spPr/>
      <dgm:t>
        <a:bodyPr/>
        <a:lstStyle/>
        <a:p>
          <a:r>
            <a:rPr lang="en-US" baseline="0" dirty="0"/>
            <a:t>Support</a:t>
          </a:r>
          <a:endParaRPr lang="en-US" dirty="0"/>
        </a:p>
      </dgm:t>
    </dgm:pt>
    <dgm:pt modelId="{1D9D84F2-6605-D84A-BEC2-D321295A0B92}" type="parTrans" cxnId="{CB5C51B8-EAD4-4F48-B70D-D17746A663D2}">
      <dgm:prSet/>
      <dgm:spPr/>
      <dgm:t>
        <a:bodyPr/>
        <a:lstStyle/>
        <a:p>
          <a:endParaRPr lang="en-US"/>
        </a:p>
      </dgm:t>
    </dgm:pt>
    <dgm:pt modelId="{F92E68C4-841E-904E-8888-765D4C836B8F}" type="sibTrans" cxnId="{CB5C51B8-EAD4-4F48-B70D-D17746A663D2}">
      <dgm:prSet/>
      <dgm:spPr/>
      <dgm:t>
        <a:bodyPr/>
        <a:lstStyle/>
        <a:p>
          <a:endParaRPr lang="en-US"/>
        </a:p>
      </dgm:t>
    </dgm:pt>
    <dgm:pt modelId="{3856D857-1EAE-D145-B42A-44462D387FA7}">
      <dgm:prSet phldrT="[Text]"/>
      <dgm:spPr/>
      <dgm:t>
        <a:bodyPr/>
        <a:lstStyle/>
        <a:p>
          <a:r>
            <a:rPr lang="en-US" baseline="0" dirty="0"/>
            <a:t>Ability to speak with professors if mental health  affected performance</a:t>
          </a:r>
        </a:p>
        <a:p>
          <a:endParaRPr lang="en-US" dirty="0"/>
        </a:p>
      </dgm:t>
    </dgm:pt>
    <dgm:pt modelId="{CE75A639-1673-1C49-99EE-EA9A744A3DD3}" type="parTrans" cxnId="{DA87BA78-674C-2B43-BC37-19D39D370021}">
      <dgm:prSet/>
      <dgm:spPr/>
      <dgm:t>
        <a:bodyPr/>
        <a:lstStyle/>
        <a:p>
          <a:endParaRPr lang="en-US"/>
        </a:p>
      </dgm:t>
    </dgm:pt>
    <dgm:pt modelId="{59BECE13-E94A-D240-8E7F-45C4AD0BE8F1}" type="sibTrans" cxnId="{DA87BA78-674C-2B43-BC37-19D39D370021}">
      <dgm:prSet/>
      <dgm:spPr/>
      <dgm:t>
        <a:bodyPr/>
        <a:lstStyle/>
        <a:p>
          <a:endParaRPr lang="en-US"/>
        </a:p>
      </dgm:t>
    </dgm:pt>
    <dgm:pt modelId="{A5B4373B-6865-134E-804E-86AA7681C9BB}">
      <dgm:prSet phldrT="[Text]"/>
      <dgm:spPr/>
      <dgm:t>
        <a:bodyPr/>
        <a:lstStyle/>
        <a:p>
          <a:r>
            <a:rPr lang="en-US" dirty="0"/>
            <a:t>Degree program</a:t>
          </a:r>
        </a:p>
      </dgm:t>
    </dgm:pt>
    <dgm:pt modelId="{D1B1C270-E288-894B-BBD8-4667C8C5BB6C}" type="parTrans" cxnId="{68B9AFF0-74A5-2F4D-AFE1-44A9DC66803F}">
      <dgm:prSet/>
      <dgm:spPr/>
      <dgm:t>
        <a:bodyPr/>
        <a:lstStyle/>
        <a:p>
          <a:endParaRPr lang="en-US"/>
        </a:p>
      </dgm:t>
    </dgm:pt>
    <dgm:pt modelId="{6A79601F-6863-4343-904A-017CD94562B9}" type="sibTrans" cxnId="{68B9AFF0-74A5-2F4D-AFE1-44A9DC66803F}">
      <dgm:prSet/>
      <dgm:spPr/>
      <dgm:t>
        <a:bodyPr/>
        <a:lstStyle/>
        <a:p>
          <a:endParaRPr lang="en-US"/>
        </a:p>
      </dgm:t>
    </dgm:pt>
    <dgm:pt modelId="{C26E26AC-36BD-4242-BEAC-B15BCF9DACF8}">
      <dgm:prSet phldrT="[Text]"/>
      <dgm:spPr/>
      <dgm:t>
        <a:bodyPr/>
        <a:lstStyle/>
        <a:p>
          <a:r>
            <a:rPr lang="en-US" dirty="0"/>
            <a:t>High subjectivity (Arts, Music, Humanities, Architecture)</a:t>
          </a:r>
        </a:p>
      </dgm:t>
    </dgm:pt>
    <dgm:pt modelId="{0E5FB17A-BE18-924B-B9AF-CFF8858CB627}" type="parTrans" cxnId="{4AC8A9C3-816C-794A-8E10-05FD4D063F1E}">
      <dgm:prSet/>
      <dgm:spPr/>
      <dgm:t>
        <a:bodyPr/>
        <a:lstStyle/>
        <a:p>
          <a:endParaRPr lang="en-US"/>
        </a:p>
      </dgm:t>
    </dgm:pt>
    <dgm:pt modelId="{FB4A96F4-58A4-A948-B364-D49FB2698EE4}" type="sibTrans" cxnId="{4AC8A9C3-816C-794A-8E10-05FD4D063F1E}">
      <dgm:prSet/>
      <dgm:spPr/>
      <dgm:t>
        <a:bodyPr/>
        <a:lstStyle/>
        <a:p>
          <a:endParaRPr lang="en-US"/>
        </a:p>
      </dgm:t>
    </dgm:pt>
    <dgm:pt modelId="{95ABE385-6FD7-1A4B-B3ED-55C6C9AAA427}">
      <dgm:prSet phldrT="[Text]"/>
      <dgm:spPr/>
      <dgm:t>
        <a:bodyPr/>
        <a:lstStyle/>
        <a:p>
          <a:r>
            <a:rPr lang="en-US" dirty="0"/>
            <a:t>Reside on campus.</a:t>
          </a:r>
        </a:p>
      </dgm:t>
    </dgm:pt>
    <dgm:pt modelId="{D1CB0F62-A8F8-214C-8DDC-9D90559C1B19}" type="parTrans" cxnId="{0F9D1123-26BA-8B42-AAA5-3C6542D8ED8E}">
      <dgm:prSet/>
      <dgm:spPr/>
      <dgm:t>
        <a:bodyPr/>
        <a:lstStyle/>
        <a:p>
          <a:endParaRPr lang="en-US"/>
        </a:p>
      </dgm:t>
    </dgm:pt>
    <dgm:pt modelId="{635C078A-7376-DD44-8944-B3230830CABA}" type="sibTrans" cxnId="{0F9D1123-26BA-8B42-AAA5-3C6542D8ED8E}">
      <dgm:prSet/>
      <dgm:spPr/>
      <dgm:t>
        <a:bodyPr/>
        <a:lstStyle/>
        <a:p>
          <a:endParaRPr lang="en-US"/>
        </a:p>
      </dgm:t>
    </dgm:pt>
    <dgm:pt modelId="{8084EFD8-7ECF-C24E-BD33-482EFC876B5C}">
      <dgm:prSet phldrT="[Text]"/>
      <dgm:spPr/>
      <dgm:t>
        <a:bodyPr/>
        <a:lstStyle/>
        <a:p>
          <a:r>
            <a:rPr lang="en-US" dirty="0"/>
            <a:t>Age</a:t>
          </a:r>
        </a:p>
      </dgm:t>
    </dgm:pt>
    <dgm:pt modelId="{FAB19E5D-11B5-4A48-8A0A-4E786022873E}" type="parTrans" cxnId="{CE3F7C3A-D62A-5643-9F3A-8F626D19D85C}">
      <dgm:prSet/>
      <dgm:spPr/>
      <dgm:t>
        <a:bodyPr/>
        <a:lstStyle/>
        <a:p>
          <a:endParaRPr lang="en-US"/>
        </a:p>
      </dgm:t>
    </dgm:pt>
    <dgm:pt modelId="{D6F72A91-77EB-9249-B4E2-430EBDB4F461}" type="sibTrans" cxnId="{CE3F7C3A-D62A-5643-9F3A-8F626D19D85C}">
      <dgm:prSet/>
      <dgm:spPr/>
      <dgm:t>
        <a:bodyPr/>
        <a:lstStyle/>
        <a:p>
          <a:endParaRPr lang="en-US"/>
        </a:p>
      </dgm:t>
    </dgm:pt>
    <dgm:pt modelId="{2AC9C544-ED7E-4143-9674-676CD3B28A05}">
      <dgm:prSet phldrT="[Text]"/>
      <dgm:spPr/>
      <dgm:t>
        <a:bodyPr/>
        <a:lstStyle/>
        <a:p>
          <a:r>
            <a:rPr lang="en-US" dirty="0"/>
            <a:t>Gender</a:t>
          </a:r>
        </a:p>
      </dgm:t>
    </dgm:pt>
    <dgm:pt modelId="{44ADE5C9-9C63-D04A-AF84-8FB1891BA3B2}" type="parTrans" cxnId="{FFA0F979-05D4-AB43-B2A7-C8756DA5A8C0}">
      <dgm:prSet/>
      <dgm:spPr/>
      <dgm:t>
        <a:bodyPr/>
        <a:lstStyle/>
        <a:p>
          <a:endParaRPr lang="en-US"/>
        </a:p>
      </dgm:t>
    </dgm:pt>
    <dgm:pt modelId="{AFF3C3D1-16E6-234C-9544-132CC62985D8}" type="sibTrans" cxnId="{FFA0F979-05D4-AB43-B2A7-C8756DA5A8C0}">
      <dgm:prSet/>
      <dgm:spPr/>
      <dgm:t>
        <a:bodyPr/>
        <a:lstStyle/>
        <a:p>
          <a:endParaRPr lang="en-US"/>
        </a:p>
      </dgm:t>
    </dgm:pt>
    <dgm:pt modelId="{84DCBF86-C5F0-1A42-80CC-BCB93AE1A7E7}">
      <dgm:prSet phldrT="[Text]"/>
      <dgm:spPr/>
      <dgm:t>
        <a:bodyPr/>
        <a:lstStyle/>
        <a:p>
          <a:r>
            <a:rPr lang="en-US" dirty="0"/>
            <a:t>Sexuality</a:t>
          </a:r>
        </a:p>
      </dgm:t>
    </dgm:pt>
    <dgm:pt modelId="{41AE15BF-E574-454C-A5C0-9672C087AB5A}" type="parTrans" cxnId="{0352B4EB-ECA7-D34C-B9EF-CCB0608E4F14}">
      <dgm:prSet/>
      <dgm:spPr/>
      <dgm:t>
        <a:bodyPr/>
        <a:lstStyle/>
        <a:p>
          <a:endParaRPr lang="en-US"/>
        </a:p>
      </dgm:t>
    </dgm:pt>
    <dgm:pt modelId="{9EDABD99-FE68-ED4C-B8A9-855BBC7B371C}" type="sibTrans" cxnId="{0352B4EB-ECA7-D34C-B9EF-CCB0608E4F14}">
      <dgm:prSet/>
      <dgm:spPr/>
      <dgm:t>
        <a:bodyPr/>
        <a:lstStyle/>
        <a:p>
          <a:endParaRPr lang="en-US"/>
        </a:p>
      </dgm:t>
    </dgm:pt>
    <dgm:pt modelId="{177DBF7D-BFC7-744B-BB68-7E0F94706420}">
      <dgm:prSet phldrT="[Text]"/>
      <dgm:spPr/>
      <dgm:t>
        <a:bodyPr/>
        <a:lstStyle/>
        <a:p>
          <a:r>
            <a:rPr lang="en-US" dirty="0"/>
            <a:t>Mother Education</a:t>
          </a:r>
        </a:p>
      </dgm:t>
    </dgm:pt>
    <dgm:pt modelId="{A50D4948-B504-1C4D-B0DC-28348DDBA172}" type="parTrans" cxnId="{050036BC-1560-2E4F-A3B2-082DC21884B0}">
      <dgm:prSet/>
      <dgm:spPr/>
      <dgm:t>
        <a:bodyPr/>
        <a:lstStyle/>
        <a:p>
          <a:endParaRPr lang="en-US"/>
        </a:p>
      </dgm:t>
    </dgm:pt>
    <dgm:pt modelId="{B39AA141-F843-F24B-8701-9E6833633C78}" type="sibTrans" cxnId="{050036BC-1560-2E4F-A3B2-082DC21884B0}">
      <dgm:prSet/>
      <dgm:spPr/>
      <dgm:t>
        <a:bodyPr/>
        <a:lstStyle/>
        <a:p>
          <a:endParaRPr lang="en-US"/>
        </a:p>
      </dgm:t>
    </dgm:pt>
    <dgm:pt modelId="{1A05676D-DC1A-FD46-B863-CC29A998405F}">
      <dgm:prSet phldrT="[Text]"/>
      <dgm:spPr/>
      <dgm:t>
        <a:bodyPr/>
        <a:lstStyle/>
        <a:p>
          <a:r>
            <a:rPr lang="en-US" dirty="0"/>
            <a:t>Not a problem</a:t>
          </a:r>
        </a:p>
      </dgm:t>
    </dgm:pt>
    <dgm:pt modelId="{0DFDEFF4-0B0B-D849-8346-8F29570F364E}" type="parTrans" cxnId="{918433A7-34EE-564F-810D-9BEDB057961E}">
      <dgm:prSet/>
      <dgm:spPr/>
      <dgm:t>
        <a:bodyPr/>
        <a:lstStyle/>
        <a:p>
          <a:endParaRPr lang="en-US"/>
        </a:p>
      </dgm:t>
    </dgm:pt>
    <dgm:pt modelId="{F8195A8B-1CD2-7245-B375-BC2F9F384C2E}" type="sibTrans" cxnId="{918433A7-34EE-564F-810D-9BEDB057961E}">
      <dgm:prSet/>
      <dgm:spPr/>
      <dgm:t>
        <a:bodyPr/>
        <a:lstStyle/>
        <a:p>
          <a:endParaRPr lang="en-US"/>
        </a:p>
      </dgm:t>
    </dgm:pt>
    <dgm:pt modelId="{F86A4A98-6F01-6E4C-93A0-D92C1DD64F9E}">
      <dgm:prSet phldrT="[Text]"/>
      <dgm:spPr/>
      <dgm:t>
        <a:bodyPr/>
        <a:lstStyle/>
        <a:p>
          <a:r>
            <a:rPr lang="en-US" dirty="0"/>
            <a:t>Tight</a:t>
          </a:r>
        </a:p>
      </dgm:t>
    </dgm:pt>
    <dgm:pt modelId="{E82221FC-1594-0349-93AD-1A66F11593D1}" type="parTrans" cxnId="{23EE469A-4F3C-A142-86BD-C3A43D8CACAC}">
      <dgm:prSet/>
      <dgm:spPr/>
      <dgm:t>
        <a:bodyPr/>
        <a:lstStyle/>
        <a:p>
          <a:endParaRPr lang="en-US"/>
        </a:p>
      </dgm:t>
    </dgm:pt>
    <dgm:pt modelId="{4DCAD7DA-E6FF-934F-9D24-EAD76A47346D}" type="sibTrans" cxnId="{23EE469A-4F3C-A142-86BD-C3A43D8CACAC}">
      <dgm:prSet/>
      <dgm:spPr/>
      <dgm:t>
        <a:bodyPr/>
        <a:lstStyle/>
        <a:p>
          <a:endParaRPr lang="en-US"/>
        </a:p>
      </dgm:t>
    </dgm:pt>
    <dgm:pt modelId="{7F5D1098-12FB-0449-9AC8-ADC7B4F3F971}">
      <dgm:prSet phldrT="[Text]"/>
      <dgm:spPr/>
      <dgm:t>
        <a:bodyPr/>
        <a:lstStyle/>
        <a:p>
          <a:r>
            <a:rPr lang="en-US" dirty="0"/>
            <a:t>A struggle</a:t>
          </a:r>
        </a:p>
      </dgm:t>
    </dgm:pt>
    <dgm:pt modelId="{26791184-787F-A14C-931D-D5D93E704E40}" type="parTrans" cxnId="{51476E3E-72C1-AD4F-824B-0C4364937527}">
      <dgm:prSet/>
      <dgm:spPr/>
      <dgm:t>
        <a:bodyPr/>
        <a:lstStyle/>
        <a:p>
          <a:endParaRPr lang="en-US"/>
        </a:p>
      </dgm:t>
    </dgm:pt>
    <dgm:pt modelId="{8FB28715-B31B-CA41-A812-6D1C98F601A5}" type="sibTrans" cxnId="{51476E3E-72C1-AD4F-824B-0C4364937527}">
      <dgm:prSet/>
      <dgm:spPr/>
      <dgm:t>
        <a:bodyPr/>
        <a:lstStyle/>
        <a:p>
          <a:endParaRPr lang="en-US"/>
        </a:p>
      </dgm:t>
    </dgm:pt>
    <dgm:pt modelId="{48AE107E-E59E-4E4D-ACA0-C6E5346BEDEE}">
      <dgm:prSet phldrT="[Text]"/>
      <dgm:spPr/>
      <dgm:t>
        <a:bodyPr/>
        <a:lstStyle/>
        <a:p>
          <a:r>
            <a:rPr lang="en-US" baseline="0" dirty="0"/>
            <a:t>Family</a:t>
          </a:r>
          <a:endParaRPr lang="en-US" dirty="0"/>
        </a:p>
      </dgm:t>
    </dgm:pt>
    <dgm:pt modelId="{8F4C112F-4E10-6444-8E1A-A3CD2F9E9124}" type="parTrans" cxnId="{8DCBB4C4-483D-3749-81A7-8B49FF5D34D1}">
      <dgm:prSet/>
      <dgm:spPr/>
      <dgm:t>
        <a:bodyPr/>
        <a:lstStyle/>
        <a:p>
          <a:endParaRPr lang="en-US"/>
        </a:p>
      </dgm:t>
    </dgm:pt>
    <dgm:pt modelId="{9C29E160-5C72-8043-A882-583D278C3FEC}" type="sibTrans" cxnId="{8DCBB4C4-483D-3749-81A7-8B49FF5D34D1}">
      <dgm:prSet/>
      <dgm:spPr/>
      <dgm:t>
        <a:bodyPr/>
        <a:lstStyle/>
        <a:p>
          <a:endParaRPr lang="en-US"/>
        </a:p>
      </dgm:t>
    </dgm:pt>
    <dgm:pt modelId="{8AE849DA-8DA4-5D41-B927-0CDB767FBAC5}">
      <dgm:prSet phldrT="[Text]"/>
      <dgm:spPr/>
      <dgm:t>
        <a:bodyPr/>
        <a:lstStyle/>
        <a:p>
          <a:r>
            <a:rPr lang="en-US" dirty="0"/>
            <a:t>Friends</a:t>
          </a:r>
        </a:p>
      </dgm:t>
    </dgm:pt>
    <dgm:pt modelId="{9FF2E5D9-BAC4-0746-BA9E-9CDC8CFED786}" type="parTrans" cxnId="{9CEF8A79-24C1-6845-93E3-A50F38ACD731}">
      <dgm:prSet/>
      <dgm:spPr/>
      <dgm:t>
        <a:bodyPr/>
        <a:lstStyle/>
        <a:p>
          <a:endParaRPr lang="en-US"/>
        </a:p>
      </dgm:t>
    </dgm:pt>
    <dgm:pt modelId="{60B5FF88-C2D3-FE4B-9345-34D90575A7C2}" type="sibTrans" cxnId="{9CEF8A79-24C1-6845-93E3-A50F38ACD731}">
      <dgm:prSet/>
      <dgm:spPr/>
      <dgm:t>
        <a:bodyPr/>
        <a:lstStyle/>
        <a:p>
          <a:endParaRPr lang="en-US"/>
        </a:p>
      </dgm:t>
    </dgm:pt>
    <dgm:pt modelId="{51DEAF0A-5FA4-6643-93A3-A879F1E2FED0}">
      <dgm:prSet phldrT="[Text]"/>
      <dgm:spPr/>
      <dgm:t>
        <a:bodyPr/>
        <a:lstStyle/>
        <a:p>
          <a:r>
            <a:rPr lang="en-US" dirty="0"/>
            <a:t>Field of study</a:t>
          </a:r>
        </a:p>
      </dgm:t>
    </dgm:pt>
    <dgm:pt modelId="{AA3599A1-7951-6440-AEF9-EA3A47DEE700}" type="parTrans" cxnId="{4D13B1BB-95F7-B64D-8D88-359203A41C66}">
      <dgm:prSet/>
      <dgm:spPr/>
      <dgm:t>
        <a:bodyPr/>
        <a:lstStyle/>
        <a:p>
          <a:endParaRPr lang="en-US"/>
        </a:p>
      </dgm:t>
    </dgm:pt>
    <dgm:pt modelId="{B650BF7D-AB9E-FA4D-AFDB-D572998F9145}" type="sibTrans" cxnId="{4D13B1BB-95F7-B64D-8D88-359203A41C66}">
      <dgm:prSet/>
      <dgm:spPr/>
      <dgm:t>
        <a:bodyPr/>
        <a:lstStyle/>
        <a:p>
          <a:endParaRPr lang="en-US"/>
        </a:p>
      </dgm:t>
    </dgm:pt>
    <dgm:pt modelId="{927716BC-AC4F-754E-B50E-E51418B8FFF7}">
      <dgm:prSet phldrT="[Text]"/>
      <dgm:spPr/>
      <dgm:t>
        <a:bodyPr/>
        <a:lstStyle/>
        <a:p>
          <a:r>
            <a:rPr lang="en-US" dirty="0"/>
            <a:t>Masters</a:t>
          </a:r>
        </a:p>
      </dgm:t>
    </dgm:pt>
    <dgm:pt modelId="{D50EC8C9-140C-BB46-BFDA-73507589BFFC}" type="parTrans" cxnId="{A9C3993F-A83C-9B4F-A31A-12755A4C5BF9}">
      <dgm:prSet/>
      <dgm:spPr/>
      <dgm:t>
        <a:bodyPr/>
        <a:lstStyle/>
        <a:p>
          <a:endParaRPr lang="en-US"/>
        </a:p>
      </dgm:t>
    </dgm:pt>
    <dgm:pt modelId="{C16895D6-B906-7843-83D4-B4AAB5B4577A}" type="sibTrans" cxnId="{A9C3993F-A83C-9B4F-A31A-12755A4C5BF9}">
      <dgm:prSet/>
      <dgm:spPr/>
      <dgm:t>
        <a:bodyPr/>
        <a:lstStyle/>
        <a:p>
          <a:endParaRPr lang="en-US"/>
        </a:p>
      </dgm:t>
    </dgm:pt>
    <dgm:pt modelId="{B73A6950-6801-3042-8347-5E848D7FE0D8}">
      <dgm:prSet phldrT="[Text]"/>
      <dgm:spPr/>
      <dgm:t>
        <a:bodyPr/>
        <a:lstStyle/>
        <a:p>
          <a:r>
            <a:rPr lang="en-US" dirty="0"/>
            <a:t>PhD</a:t>
          </a:r>
        </a:p>
      </dgm:t>
    </dgm:pt>
    <dgm:pt modelId="{06408C2B-2739-FB42-9792-929BAC0F49BF}" type="parTrans" cxnId="{D2598154-B9FC-8B4E-B62A-C4A5008C1643}">
      <dgm:prSet/>
      <dgm:spPr/>
      <dgm:t>
        <a:bodyPr/>
        <a:lstStyle/>
        <a:p>
          <a:endParaRPr lang="en-US"/>
        </a:p>
      </dgm:t>
    </dgm:pt>
    <dgm:pt modelId="{CF7A0014-C0A0-E341-A490-6A3EB86C13D2}" type="sibTrans" cxnId="{D2598154-B9FC-8B4E-B62A-C4A5008C1643}">
      <dgm:prSet/>
      <dgm:spPr/>
      <dgm:t>
        <a:bodyPr/>
        <a:lstStyle/>
        <a:p>
          <a:endParaRPr lang="en-US"/>
        </a:p>
      </dgm:t>
    </dgm:pt>
    <dgm:pt modelId="{B9D8C392-2762-0D41-AB1F-9D58B103F3AD}">
      <dgm:prSet phldrT="[Text]"/>
      <dgm:spPr/>
      <dgm:t>
        <a:bodyPr/>
        <a:lstStyle/>
        <a:p>
          <a:r>
            <a:rPr lang="en-US" dirty="0"/>
            <a:t>JD</a:t>
          </a:r>
        </a:p>
      </dgm:t>
    </dgm:pt>
    <dgm:pt modelId="{54E96603-7165-A54D-A67B-8B55E5D792DA}" type="parTrans" cxnId="{A924F7B9-A6BC-3546-A3D7-9A0C7C3ADCFD}">
      <dgm:prSet/>
      <dgm:spPr/>
      <dgm:t>
        <a:bodyPr/>
        <a:lstStyle/>
        <a:p>
          <a:endParaRPr lang="en-US"/>
        </a:p>
      </dgm:t>
    </dgm:pt>
    <dgm:pt modelId="{6153C5D3-97F4-5448-881E-88B20C392A94}" type="sibTrans" cxnId="{A924F7B9-A6BC-3546-A3D7-9A0C7C3ADCFD}">
      <dgm:prSet/>
      <dgm:spPr/>
      <dgm:t>
        <a:bodyPr/>
        <a:lstStyle/>
        <a:p>
          <a:endParaRPr lang="en-US"/>
        </a:p>
      </dgm:t>
    </dgm:pt>
    <dgm:pt modelId="{A9B97465-B515-8E48-BA8D-5771F3C7971D}">
      <dgm:prSet phldrT="[Text]"/>
      <dgm:spPr/>
      <dgm:t>
        <a:bodyPr/>
        <a:lstStyle/>
        <a:p>
          <a:r>
            <a:rPr lang="en-US" dirty="0"/>
            <a:t>MD</a:t>
          </a:r>
        </a:p>
      </dgm:t>
    </dgm:pt>
    <dgm:pt modelId="{61E69E17-31B8-4642-B0BF-60EB3CC77842}" type="parTrans" cxnId="{D1B704B5-DE6A-1046-A1E0-D3A47A924FC1}">
      <dgm:prSet/>
      <dgm:spPr/>
      <dgm:t>
        <a:bodyPr/>
        <a:lstStyle/>
        <a:p>
          <a:endParaRPr lang="en-US"/>
        </a:p>
      </dgm:t>
    </dgm:pt>
    <dgm:pt modelId="{2056B893-EBA0-B34C-9A48-4E0DC694CC16}" type="sibTrans" cxnId="{D1B704B5-DE6A-1046-A1E0-D3A47A924FC1}">
      <dgm:prSet/>
      <dgm:spPr/>
      <dgm:t>
        <a:bodyPr/>
        <a:lstStyle/>
        <a:p>
          <a:endParaRPr lang="en-US"/>
        </a:p>
      </dgm:t>
    </dgm:pt>
    <dgm:pt modelId="{BC2F7502-864A-5D4D-813B-C6529EF8D29D}">
      <dgm:prSet phldrT="[Text]"/>
      <dgm:spPr/>
      <dgm:t>
        <a:bodyPr/>
        <a:lstStyle/>
        <a:p>
          <a:r>
            <a:rPr lang="en-US" dirty="0"/>
            <a:t>Other</a:t>
          </a:r>
        </a:p>
      </dgm:t>
    </dgm:pt>
    <dgm:pt modelId="{FB8DF4C3-2A19-2241-89E9-EC47B854F706}" type="parTrans" cxnId="{910953EB-7EF8-464C-8807-43B993B0BC4F}">
      <dgm:prSet/>
      <dgm:spPr/>
      <dgm:t>
        <a:bodyPr/>
        <a:lstStyle/>
        <a:p>
          <a:endParaRPr lang="en-US"/>
        </a:p>
      </dgm:t>
    </dgm:pt>
    <dgm:pt modelId="{5B5EF5E0-03AF-B440-B3D1-21C47937920F}" type="sibTrans" cxnId="{910953EB-7EF8-464C-8807-43B993B0BC4F}">
      <dgm:prSet/>
      <dgm:spPr/>
      <dgm:t>
        <a:bodyPr/>
        <a:lstStyle/>
        <a:p>
          <a:endParaRPr lang="en-US"/>
        </a:p>
      </dgm:t>
    </dgm:pt>
    <dgm:pt modelId="{CC278F43-D1BE-EF49-B072-6F6708DE222B}">
      <dgm:prSet phldrT="[Text]"/>
      <dgm:spPr/>
      <dgm:t>
        <a:bodyPr/>
        <a:lstStyle/>
        <a:p>
          <a:r>
            <a:rPr lang="en-US" dirty="0"/>
            <a:t>Father Education</a:t>
          </a:r>
        </a:p>
      </dgm:t>
    </dgm:pt>
    <dgm:pt modelId="{44F190FE-84D3-0945-B94D-01F1742F83DB}" type="parTrans" cxnId="{D371E4A2-EC91-8240-849E-64098B20E716}">
      <dgm:prSet/>
      <dgm:spPr/>
      <dgm:t>
        <a:bodyPr/>
        <a:lstStyle/>
        <a:p>
          <a:endParaRPr lang="en-US"/>
        </a:p>
      </dgm:t>
    </dgm:pt>
    <dgm:pt modelId="{BAFA2D30-EE23-AD40-BBA5-E6667773B894}" type="sibTrans" cxnId="{D371E4A2-EC91-8240-849E-64098B20E716}">
      <dgm:prSet/>
      <dgm:spPr/>
      <dgm:t>
        <a:bodyPr/>
        <a:lstStyle/>
        <a:p>
          <a:endParaRPr lang="en-US"/>
        </a:p>
      </dgm:t>
    </dgm:pt>
    <dgm:pt modelId="{69C1E643-F8D4-0A44-A16F-7F9D2E8F9B53}">
      <dgm:prSet phldrT="[Text]"/>
      <dgm:spPr/>
      <dgm:t>
        <a:bodyPr/>
        <a:lstStyle/>
        <a:p>
          <a:r>
            <a:rPr lang="en-US" dirty="0"/>
            <a:t>Finances are</a:t>
          </a:r>
        </a:p>
      </dgm:t>
    </dgm:pt>
    <dgm:pt modelId="{C2D93299-532E-1A41-9358-91FC3FF590D7}" type="parTrans" cxnId="{D67F7E20-580C-4948-969F-4FF2EDC3047C}">
      <dgm:prSet/>
      <dgm:spPr/>
      <dgm:t>
        <a:bodyPr/>
        <a:lstStyle/>
        <a:p>
          <a:endParaRPr lang="en-US"/>
        </a:p>
      </dgm:t>
    </dgm:pt>
    <dgm:pt modelId="{C1C7ECDD-D049-CB4B-8679-B0041FE5095D}" type="sibTrans" cxnId="{D67F7E20-580C-4948-969F-4FF2EDC3047C}">
      <dgm:prSet/>
      <dgm:spPr/>
      <dgm:t>
        <a:bodyPr/>
        <a:lstStyle/>
        <a:p>
          <a:endParaRPr lang="en-US"/>
        </a:p>
      </dgm:t>
    </dgm:pt>
    <dgm:pt modelId="{C070C8F1-1FAF-7E47-A848-85FA7D164344}" type="pres">
      <dgm:prSet presAssocID="{C5391092-B9FC-2A4B-9FAF-263202D6F624}" presName="Name0" presStyleCnt="0">
        <dgm:presLayoutVars>
          <dgm:dir/>
          <dgm:animLvl val="lvl"/>
          <dgm:resizeHandles val="exact"/>
        </dgm:presLayoutVars>
      </dgm:prSet>
      <dgm:spPr/>
    </dgm:pt>
    <dgm:pt modelId="{0EBCF63A-E251-1E48-A802-65FD933CE3BB}" type="pres">
      <dgm:prSet presAssocID="{1734460D-9818-2442-8903-8567F8C0D48B}" presName="composite" presStyleCnt="0"/>
      <dgm:spPr/>
    </dgm:pt>
    <dgm:pt modelId="{2A51C64A-D1CB-E34D-BED5-BC7F323B992C}" type="pres">
      <dgm:prSet presAssocID="{1734460D-9818-2442-8903-8567F8C0D48B}" presName="parTx" presStyleLbl="alignNode1" presStyleIdx="0" presStyleCnt="4">
        <dgm:presLayoutVars>
          <dgm:chMax val="0"/>
          <dgm:chPref val="0"/>
          <dgm:bulletEnabled val="1"/>
        </dgm:presLayoutVars>
      </dgm:prSet>
      <dgm:spPr/>
    </dgm:pt>
    <dgm:pt modelId="{22667E6B-33BE-FF4F-872C-C5C1ED203252}" type="pres">
      <dgm:prSet presAssocID="{1734460D-9818-2442-8903-8567F8C0D48B}" presName="desTx" presStyleLbl="alignAccFollowNode1" presStyleIdx="0" presStyleCnt="4">
        <dgm:presLayoutVars>
          <dgm:bulletEnabled val="1"/>
        </dgm:presLayoutVars>
      </dgm:prSet>
      <dgm:spPr/>
    </dgm:pt>
    <dgm:pt modelId="{6B9AC9E5-2328-BD4C-AEEC-3C9BEE301892}" type="pres">
      <dgm:prSet presAssocID="{A667C287-232F-194A-B61A-094AA9B01FB0}" presName="space" presStyleCnt="0"/>
      <dgm:spPr/>
    </dgm:pt>
    <dgm:pt modelId="{73F32349-1D8A-9D45-9865-350A8761A52F}" type="pres">
      <dgm:prSet presAssocID="{C966A3BB-913E-C74F-BDDB-D511472E38C3}" presName="composite" presStyleCnt="0"/>
      <dgm:spPr/>
    </dgm:pt>
    <dgm:pt modelId="{C705F391-B767-E645-A676-FB3D4CB736D7}" type="pres">
      <dgm:prSet presAssocID="{C966A3BB-913E-C74F-BDDB-D511472E38C3}" presName="parTx" presStyleLbl="alignNode1" presStyleIdx="1" presStyleCnt="4">
        <dgm:presLayoutVars>
          <dgm:chMax val="0"/>
          <dgm:chPref val="0"/>
          <dgm:bulletEnabled val="1"/>
        </dgm:presLayoutVars>
      </dgm:prSet>
      <dgm:spPr/>
    </dgm:pt>
    <dgm:pt modelId="{013E504B-763C-8D4F-87F6-7134D501CCDA}" type="pres">
      <dgm:prSet presAssocID="{C966A3BB-913E-C74F-BDDB-D511472E38C3}" presName="desTx" presStyleLbl="alignAccFollowNode1" presStyleIdx="1" presStyleCnt="4">
        <dgm:presLayoutVars>
          <dgm:bulletEnabled val="1"/>
        </dgm:presLayoutVars>
      </dgm:prSet>
      <dgm:spPr/>
    </dgm:pt>
    <dgm:pt modelId="{DEB2ACF3-1584-9844-B736-157F62D853BE}" type="pres">
      <dgm:prSet presAssocID="{7FDB8B7E-3163-204F-B3C2-3F3C281B46E3}" presName="space" presStyleCnt="0"/>
      <dgm:spPr/>
    </dgm:pt>
    <dgm:pt modelId="{615B8231-4278-4E45-8319-7D60D028E035}" type="pres">
      <dgm:prSet presAssocID="{F58303E3-366D-EA41-8618-852B039342B2}" presName="composite" presStyleCnt="0"/>
      <dgm:spPr/>
    </dgm:pt>
    <dgm:pt modelId="{018CC63A-AA77-3645-BF26-3A175D39FA29}" type="pres">
      <dgm:prSet presAssocID="{F58303E3-366D-EA41-8618-852B039342B2}" presName="parTx" presStyleLbl="alignNode1" presStyleIdx="2" presStyleCnt="4">
        <dgm:presLayoutVars>
          <dgm:chMax val="0"/>
          <dgm:chPref val="0"/>
          <dgm:bulletEnabled val="1"/>
        </dgm:presLayoutVars>
      </dgm:prSet>
      <dgm:spPr/>
    </dgm:pt>
    <dgm:pt modelId="{CDF7EBE0-549D-3B41-A53D-CD5BA92C136E}" type="pres">
      <dgm:prSet presAssocID="{F58303E3-366D-EA41-8618-852B039342B2}" presName="desTx" presStyleLbl="alignAccFollowNode1" presStyleIdx="2" presStyleCnt="4">
        <dgm:presLayoutVars>
          <dgm:bulletEnabled val="1"/>
        </dgm:presLayoutVars>
      </dgm:prSet>
      <dgm:spPr/>
    </dgm:pt>
    <dgm:pt modelId="{C8BA9D71-5D2D-DF4C-BD68-7C6CA37A0B91}" type="pres">
      <dgm:prSet presAssocID="{85B3F971-F00D-DB41-AD13-FDAEFD333117}" presName="space" presStyleCnt="0"/>
      <dgm:spPr/>
    </dgm:pt>
    <dgm:pt modelId="{03F7FD63-3AE1-2E4C-BEF0-FFB61E7715BF}" type="pres">
      <dgm:prSet presAssocID="{E011DC19-25F7-3047-94AD-56DB39849788}" presName="composite" presStyleCnt="0"/>
      <dgm:spPr/>
    </dgm:pt>
    <dgm:pt modelId="{82287928-87AC-CD46-912A-2A3EB792AF59}" type="pres">
      <dgm:prSet presAssocID="{E011DC19-25F7-3047-94AD-56DB39849788}" presName="parTx" presStyleLbl="alignNode1" presStyleIdx="3" presStyleCnt="4">
        <dgm:presLayoutVars>
          <dgm:chMax val="0"/>
          <dgm:chPref val="0"/>
          <dgm:bulletEnabled val="1"/>
        </dgm:presLayoutVars>
      </dgm:prSet>
      <dgm:spPr/>
    </dgm:pt>
    <dgm:pt modelId="{9242BB9B-B4F4-ED46-BB00-8032F933A331}" type="pres">
      <dgm:prSet presAssocID="{E011DC19-25F7-3047-94AD-56DB39849788}" presName="desTx" presStyleLbl="alignAccFollowNode1" presStyleIdx="3" presStyleCnt="4">
        <dgm:presLayoutVars>
          <dgm:bulletEnabled val="1"/>
        </dgm:presLayoutVars>
      </dgm:prSet>
      <dgm:spPr/>
    </dgm:pt>
  </dgm:ptLst>
  <dgm:cxnLst>
    <dgm:cxn modelId="{FEF56900-1657-D84F-9513-6550E04F1A62}" srcId="{C966A3BB-913E-C74F-BDDB-D511472E38C3}" destId="{2E746DEE-7911-A24F-BEB0-CB08CEE1F3F4}" srcOrd="0" destOrd="0" parTransId="{6A16DCC3-D585-324A-B854-4506A4FCAE00}" sibTransId="{B98AA677-C21B-EE44-B0C9-53AE97C32049}"/>
    <dgm:cxn modelId="{755B9907-BC26-1748-B068-127F9D0801D6}" type="presOf" srcId="{84DCBF86-C5F0-1A42-80CC-BCB93AE1A7E7}" destId="{CDF7EBE0-549D-3B41-A53D-CD5BA92C136E}" srcOrd="0" destOrd="3" presId="urn:microsoft.com/office/officeart/2005/8/layout/hList1"/>
    <dgm:cxn modelId="{25E56509-CA7B-1442-8002-72A472F9C1C5}" type="presOf" srcId="{1B00AD05-D877-3541-8C34-134221480A53}" destId="{22667E6B-33BE-FF4F-872C-C5C1ED203252}" srcOrd="0" destOrd="1" presId="urn:microsoft.com/office/officeart/2005/8/layout/hList1"/>
    <dgm:cxn modelId="{7C6B6311-E8D4-3941-A022-B27E9FBD017E}" type="presOf" srcId="{927716BC-AC4F-754E-B50E-E51418B8FFF7}" destId="{9242BB9B-B4F4-ED46-BB00-8032F933A331}" srcOrd="0" destOrd="1" presId="urn:microsoft.com/office/officeart/2005/8/layout/hList1"/>
    <dgm:cxn modelId="{E4579B1B-E90A-B941-ADFF-92B81CDD1FF3}" srcId="{C966A3BB-913E-C74F-BDDB-D511472E38C3}" destId="{25EBC9DD-6AD5-1E47-A664-53C25FEF6224}" srcOrd="1" destOrd="0" parTransId="{EAB93571-4188-6844-91EE-A9CE9429DCD8}" sibTransId="{5EC84275-415C-FA4C-8555-4DB2D49FF89A}"/>
    <dgm:cxn modelId="{2789EB1D-C306-034C-8A26-5AF4EE84E2FE}" type="presOf" srcId="{C966A3BB-913E-C74F-BDDB-D511472E38C3}" destId="{C705F391-B767-E645-A676-FB3D4CB736D7}" srcOrd="0" destOrd="0" presId="urn:microsoft.com/office/officeart/2005/8/layout/hList1"/>
    <dgm:cxn modelId="{D67F7E20-580C-4948-969F-4FF2EDC3047C}" srcId="{F58303E3-366D-EA41-8618-852B039342B2}" destId="{69C1E643-F8D4-0A44-A16F-7F9D2E8F9B53}" srcOrd="6" destOrd="0" parTransId="{C2D93299-532E-1A41-9358-91FC3FF590D7}" sibTransId="{C1C7ECDD-D049-CB4B-8679-B0041FE5095D}"/>
    <dgm:cxn modelId="{0F9D1123-26BA-8B42-AAA5-3C6542D8ED8E}" srcId="{C966A3BB-913E-C74F-BDDB-D511472E38C3}" destId="{95ABE385-6FD7-1A4B-B3ED-55C6C9AAA427}" srcOrd="2" destOrd="0" parTransId="{D1CB0F62-A8F8-214C-8DDC-9D90559C1B19}" sibTransId="{635C078A-7376-DD44-8944-B3230830CABA}"/>
    <dgm:cxn modelId="{8D5CB524-63E4-2F4D-BB28-D0FEC6709FD8}" type="presOf" srcId="{25EBC9DD-6AD5-1E47-A664-53C25FEF6224}" destId="{013E504B-763C-8D4F-87F6-7134D501CCDA}" srcOrd="0" destOrd="1" presId="urn:microsoft.com/office/officeart/2005/8/layout/hList1"/>
    <dgm:cxn modelId="{EEB7FC2C-27D6-224A-ADB7-C3149A8B7F6F}" type="presOf" srcId="{8084EFD8-7ECF-C24E-BD33-482EFC876B5C}" destId="{CDF7EBE0-549D-3B41-A53D-CD5BA92C136E}" srcOrd="0" destOrd="0" presId="urn:microsoft.com/office/officeart/2005/8/layout/hList1"/>
    <dgm:cxn modelId="{CE3F7C3A-D62A-5643-9F3A-8F626D19D85C}" srcId="{F58303E3-366D-EA41-8618-852B039342B2}" destId="{8084EFD8-7ECF-C24E-BD33-482EFC876B5C}" srcOrd="0" destOrd="0" parTransId="{FAB19E5D-11B5-4A48-8A0A-4E786022873E}" sibTransId="{D6F72A91-77EB-9249-B4E2-430EBDB4F461}"/>
    <dgm:cxn modelId="{7214C03D-F4C6-7B45-8EFF-57AC5D35E3B0}" type="presOf" srcId="{2AC9C544-ED7E-4143-9674-676CD3B28A05}" destId="{CDF7EBE0-549D-3B41-A53D-CD5BA92C136E}" srcOrd="0" destOrd="2" presId="urn:microsoft.com/office/officeart/2005/8/layout/hList1"/>
    <dgm:cxn modelId="{51476E3E-72C1-AD4F-824B-0C4364937527}" srcId="{69C1E643-F8D4-0A44-A16F-7F9D2E8F9B53}" destId="{7F5D1098-12FB-0449-9AC8-ADC7B4F3F971}" srcOrd="2" destOrd="0" parTransId="{26791184-787F-A14C-931D-D5D93E704E40}" sibTransId="{8FB28715-B31B-CA41-A812-6D1C98F601A5}"/>
    <dgm:cxn modelId="{919CB23E-71EC-4B45-9BC4-E1DBB330FAB2}" srcId="{1734460D-9818-2442-8903-8567F8C0D48B}" destId="{1B00AD05-D877-3541-8C34-134221480A53}" srcOrd="1" destOrd="0" parTransId="{C9D0263D-8CE5-D342-9FD6-70B0FBF29A50}" sibTransId="{2C1F8E00-362B-304B-8EEC-762795F78B88}"/>
    <dgm:cxn modelId="{A9C3993F-A83C-9B4F-A31A-12755A4C5BF9}" srcId="{A5B4373B-6865-134E-804E-86AA7681C9BB}" destId="{927716BC-AC4F-754E-B50E-E51418B8FFF7}" srcOrd="0" destOrd="0" parTransId="{D50EC8C9-140C-BB46-BFDA-73507589BFFC}" sibTransId="{C16895D6-B906-7843-83D4-B4AAB5B4577A}"/>
    <dgm:cxn modelId="{3358A044-5B67-F94F-9839-99975DB42EBB}" type="presOf" srcId="{48AE107E-E59E-4E4D-ACA0-C6E5346BEDEE}" destId="{22667E6B-33BE-FF4F-872C-C5C1ED203252}" srcOrd="0" destOrd="3" presId="urn:microsoft.com/office/officeart/2005/8/layout/hList1"/>
    <dgm:cxn modelId="{765DD245-A0AD-C64F-8F75-4820A2EEDA21}" type="presOf" srcId="{F86A4A98-6F01-6E4C-93A0-D92C1DD64F9E}" destId="{CDF7EBE0-549D-3B41-A53D-CD5BA92C136E}" srcOrd="0" destOrd="8" presId="urn:microsoft.com/office/officeart/2005/8/layout/hList1"/>
    <dgm:cxn modelId="{9950B848-8719-064F-A03A-D0F90A05B286}" srcId="{C5391092-B9FC-2A4B-9FAF-263202D6F624}" destId="{E011DC19-25F7-3047-94AD-56DB39849788}" srcOrd="3" destOrd="0" parTransId="{C64F5099-9934-4A4C-B91B-48D4FB1B4797}" sibTransId="{EB74AF63-07A4-9D45-9359-41FFE5FA4CB7}"/>
    <dgm:cxn modelId="{1CC2C74E-5428-1B47-B9A4-385E1BDEA22A}" srcId="{C5391092-B9FC-2A4B-9FAF-263202D6F624}" destId="{1734460D-9818-2442-8903-8567F8C0D48B}" srcOrd="0" destOrd="0" parTransId="{439DEA9C-8E8E-F841-9FBC-53F4BCC2C2E2}" sibTransId="{A667C287-232F-194A-B61A-094AA9B01FB0}"/>
    <dgm:cxn modelId="{AA28E64E-7541-2D48-BA00-37E509A06604}" type="presOf" srcId="{BC2F7502-864A-5D4D-813B-C6529EF8D29D}" destId="{9242BB9B-B4F4-ED46-BB00-8032F933A331}" srcOrd="0" destOrd="5" presId="urn:microsoft.com/office/officeart/2005/8/layout/hList1"/>
    <dgm:cxn modelId="{D2598154-B9FC-8B4E-B62A-C4A5008C1643}" srcId="{A5B4373B-6865-134E-804E-86AA7681C9BB}" destId="{B73A6950-6801-3042-8347-5E848D7FE0D8}" srcOrd="1" destOrd="0" parTransId="{06408C2B-2739-FB42-9792-929BAC0F49BF}" sibTransId="{CF7A0014-C0A0-E341-A490-6A3EB86C13D2}"/>
    <dgm:cxn modelId="{BF1BF55F-3146-C54F-BC44-34CABDAD6F52}" type="presOf" srcId="{7F5D1098-12FB-0449-9AC8-ADC7B4F3F971}" destId="{CDF7EBE0-549D-3B41-A53D-CD5BA92C136E}" srcOrd="0" destOrd="9" presId="urn:microsoft.com/office/officeart/2005/8/layout/hList1"/>
    <dgm:cxn modelId="{40B9B466-30B3-7344-8C0F-9BC35D637BA0}" type="presOf" srcId="{F58303E3-366D-EA41-8618-852B039342B2}" destId="{018CC63A-AA77-3645-BF26-3A175D39FA29}" srcOrd="0" destOrd="0" presId="urn:microsoft.com/office/officeart/2005/8/layout/hList1"/>
    <dgm:cxn modelId="{ACA24D70-CD27-3441-ACA2-FA2048FE3438}" type="presOf" srcId="{1734460D-9818-2442-8903-8567F8C0D48B}" destId="{2A51C64A-D1CB-E34D-BED5-BC7F323B992C}" srcOrd="0" destOrd="0" presId="urn:microsoft.com/office/officeart/2005/8/layout/hList1"/>
    <dgm:cxn modelId="{839C7E74-707F-6D42-8EFC-DBDB404C54BC}" type="presOf" srcId="{AA2C8C76-9A70-DC4C-ACF3-0EB08AF685FC}" destId="{22667E6B-33BE-FF4F-872C-C5C1ED203252}" srcOrd="0" destOrd="2" presId="urn:microsoft.com/office/officeart/2005/8/layout/hList1"/>
    <dgm:cxn modelId="{DA87BA78-674C-2B43-BC37-19D39D370021}" srcId="{1734460D-9818-2442-8903-8567F8C0D48B}" destId="{3856D857-1EAE-D145-B42A-44462D387FA7}" srcOrd="3" destOrd="0" parTransId="{CE75A639-1673-1C49-99EE-EA9A744A3DD3}" sibTransId="{59BECE13-E94A-D240-8E7F-45C4AD0BE8F1}"/>
    <dgm:cxn modelId="{9CEF8A79-24C1-6845-93E3-A50F38ACD731}" srcId="{AA2C8C76-9A70-DC4C-ACF3-0EB08AF685FC}" destId="{8AE849DA-8DA4-5D41-B927-0CDB767FBAC5}" srcOrd="1" destOrd="0" parTransId="{9FF2E5D9-BAC4-0746-BA9E-9CDC8CFED786}" sibTransId="{60B5FF88-C2D3-FE4B-9345-34D90575A7C2}"/>
    <dgm:cxn modelId="{FFA0F979-05D4-AB43-B2A7-C8756DA5A8C0}" srcId="{F58303E3-366D-EA41-8618-852B039342B2}" destId="{2AC9C544-ED7E-4143-9674-676CD3B28A05}" srcOrd="2" destOrd="0" parTransId="{44ADE5C9-9C63-D04A-AF84-8FB1891BA3B2}" sibTransId="{AFF3C3D1-16E6-234C-9544-132CC62985D8}"/>
    <dgm:cxn modelId="{2076127F-08D3-A747-BA34-27C23981EA85}" srcId="{F58303E3-366D-EA41-8618-852B039342B2}" destId="{611138B2-7D8F-E748-B9C1-B4C57D157786}" srcOrd="1" destOrd="0" parTransId="{15A20074-0386-744F-BC80-FB06D5966825}" sibTransId="{30CAF645-19C0-A142-B665-AC0DB7F9B506}"/>
    <dgm:cxn modelId="{EE0DC586-2FD3-D94F-811B-C4D306C15342}" type="presOf" srcId="{C5391092-B9FC-2A4B-9FAF-263202D6F624}" destId="{C070C8F1-1FAF-7E47-A848-85FA7D164344}" srcOrd="0" destOrd="0" presId="urn:microsoft.com/office/officeart/2005/8/layout/hList1"/>
    <dgm:cxn modelId="{23EE469A-4F3C-A142-86BD-C3A43D8CACAC}" srcId="{69C1E643-F8D4-0A44-A16F-7F9D2E8F9B53}" destId="{F86A4A98-6F01-6E4C-93A0-D92C1DD64F9E}" srcOrd="1" destOrd="0" parTransId="{E82221FC-1594-0349-93AD-1A66F11593D1}" sibTransId="{4DCAD7DA-E6FF-934F-9D24-EAD76A47346D}"/>
    <dgm:cxn modelId="{2F01A09C-AF89-8A41-BDFD-E76100D30042}" srcId="{C5391092-B9FC-2A4B-9FAF-263202D6F624}" destId="{F58303E3-366D-EA41-8618-852B039342B2}" srcOrd="2" destOrd="0" parTransId="{9EFF4EC1-D9FC-C342-A3A4-C8D27E512F6F}" sibTransId="{85B3F971-F00D-DB41-AD13-FDAEFD333117}"/>
    <dgm:cxn modelId="{D371E4A2-EC91-8240-849E-64098B20E716}" srcId="{F58303E3-366D-EA41-8618-852B039342B2}" destId="{CC278F43-D1BE-EF49-B072-6F6708DE222B}" srcOrd="5" destOrd="0" parTransId="{44F190FE-84D3-0945-B94D-01F1742F83DB}" sibTransId="{BAFA2D30-EE23-AD40-BBA5-E6667773B894}"/>
    <dgm:cxn modelId="{918433A7-34EE-564F-810D-9BEDB057961E}" srcId="{69C1E643-F8D4-0A44-A16F-7F9D2E8F9B53}" destId="{1A05676D-DC1A-FD46-B863-CC29A998405F}" srcOrd="0" destOrd="0" parTransId="{0DFDEFF4-0B0B-D849-8346-8F29570F364E}" sibTransId="{F8195A8B-1CD2-7245-B375-BC2F9F384C2E}"/>
    <dgm:cxn modelId="{C26004AA-4617-BA4F-BAA3-5A72BD9E9286}" type="presOf" srcId="{A9B97465-B515-8E48-BA8D-5771F3C7971D}" destId="{9242BB9B-B4F4-ED46-BB00-8032F933A331}" srcOrd="0" destOrd="4" presId="urn:microsoft.com/office/officeart/2005/8/layout/hList1"/>
    <dgm:cxn modelId="{241149AC-8E57-AE49-AF42-D1231AD9935E}" type="presOf" srcId="{B9D8C392-2762-0D41-AB1F-9D58B103F3AD}" destId="{9242BB9B-B4F4-ED46-BB00-8032F933A331}" srcOrd="0" destOrd="3" presId="urn:microsoft.com/office/officeart/2005/8/layout/hList1"/>
    <dgm:cxn modelId="{77D203B0-41D4-8349-932E-3F30DB9F9E25}" type="presOf" srcId="{95ABE385-6FD7-1A4B-B3ED-55C6C9AAA427}" destId="{013E504B-763C-8D4F-87F6-7134D501CCDA}" srcOrd="0" destOrd="2" presId="urn:microsoft.com/office/officeart/2005/8/layout/hList1"/>
    <dgm:cxn modelId="{21E14DB2-2AD7-D94B-96CA-74D9651661E1}" type="presOf" srcId="{51DEAF0A-5FA4-6643-93A3-A879F1E2FED0}" destId="{9242BB9B-B4F4-ED46-BB00-8032F933A331}" srcOrd="0" destOrd="6" presId="urn:microsoft.com/office/officeart/2005/8/layout/hList1"/>
    <dgm:cxn modelId="{D1B704B5-DE6A-1046-A1E0-D3A47A924FC1}" srcId="{A5B4373B-6865-134E-804E-86AA7681C9BB}" destId="{A9B97465-B515-8E48-BA8D-5771F3C7971D}" srcOrd="3" destOrd="0" parTransId="{61E69E17-31B8-4642-B0BF-60EB3CC77842}" sibTransId="{2056B893-EBA0-B34C-9A48-4E0DC694CC16}"/>
    <dgm:cxn modelId="{CB5C51B8-EAD4-4F48-B70D-D17746A663D2}" srcId="{1734460D-9818-2442-8903-8567F8C0D48B}" destId="{AA2C8C76-9A70-DC4C-ACF3-0EB08AF685FC}" srcOrd="2" destOrd="0" parTransId="{1D9D84F2-6605-D84A-BEC2-D321295A0B92}" sibTransId="{F92E68C4-841E-904E-8888-765D4C836B8F}"/>
    <dgm:cxn modelId="{A924F7B9-A6BC-3546-A3D7-9A0C7C3ADCFD}" srcId="{A5B4373B-6865-134E-804E-86AA7681C9BB}" destId="{B9D8C392-2762-0D41-AB1F-9D58B103F3AD}" srcOrd="2" destOrd="0" parTransId="{54E96603-7165-A54D-A67B-8B55E5D792DA}" sibTransId="{6153C5D3-97F4-5448-881E-88B20C392A94}"/>
    <dgm:cxn modelId="{5EDE85BA-38BF-FC4E-9F08-30E65E57DE39}" type="presOf" srcId="{611138B2-7D8F-E748-B9C1-B4C57D157786}" destId="{CDF7EBE0-549D-3B41-A53D-CD5BA92C136E}" srcOrd="0" destOrd="1" presId="urn:microsoft.com/office/officeart/2005/8/layout/hList1"/>
    <dgm:cxn modelId="{4D13B1BB-95F7-B64D-8D88-359203A41C66}" srcId="{E011DC19-25F7-3047-94AD-56DB39849788}" destId="{51DEAF0A-5FA4-6643-93A3-A879F1E2FED0}" srcOrd="1" destOrd="0" parTransId="{AA3599A1-7951-6440-AEF9-EA3A47DEE700}" sibTransId="{B650BF7D-AB9E-FA4D-AFDB-D572998F9145}"/>
    <dgm:cxn modelId="{A7BBD2BB-541F-2A4E-BE28-3F0952A63CDE}" srcId="{1734460D-9818-2442-8903-8567F8C0D48B}" destId="{229F606C-C0E9-9C40-BB55-59306236C9B0}" srcOrd="0" destOrd="0" parTransId="{3EBA865F-9335-0045-851A-36B9D13B08E4}" sibTransId="{20772C29-7FD7-2F4A-8354-28C5BC98A79F}"/>
    <dgm:cxn modelId="{050036BC-1560-2E4F-A3B2-082DC21884B0}" srcId="{F58303E3-366D-EA41-8618-852B039342B2}" destId="{177DBF7D-BFC7-744B-BB68-7E0F94706420}" srcOrd="4" destOrd="0" parTransId="{A50D4948-B504-1C4D-B0DC-28348DDBA172}" sibTransId="{B39AA141-F843-F24B-8701-9E6833633C78}"/>
    <dgm:cxn modelId="{C7C150C0-72EF-7544-A88A-B132D55C3DCB}" srcId="{C5391092-B9FC-2A4B-9FAF-263202D6F624}" destId="{C966A3BB-913E-C74F-BDDB-D511472E38C3}" srcOrd="1" destOrd="0" parTransId="{1BEBDF2A-428A-2B47-A894-94B8D8CCA474}" sibTransId="{7FDB8B7E-3163-204F-B3C2-3F3C281B46E3}"/>
    <dgm:cxn modelId="{5D12C5C0-FA79-DB44-80A6-CB863D4E821D}" type="presOf" srcId="{B73A6950-6801-3042-8347-5E848D7FE0D8}" destId="{9242BB9B-B4F4-ED46-BB00-8032F933A331}" srcOrd="0" destOrd="2" presId="urn:microsoft.com/office/officeart/2005/8/layout/hList1"/>
    <dgm:cxn modelId="{82E1B4C2-8643-EE45-A43A-326193256D9C}" type="presOf" srcId="{A5B4373B-6865-134E-804E-86AA7681C9BB}" destId="{9242BB9B-B4F4-ED46-BB00-8032F933A331}" srcOrd="0" destOrd="0" presId="urn:microsoft.com/office/officeart/2005/8/layout/hList1"/>
    <dgm:cxn modelId="{4AC8A9C3-816C-794A-8E10-05FD4D063F1E}" srcId="{E011DC19-25F7-3047-94AD-56DB39849788}" destId="{C26E26AC-36BD-4242-BEAC-B15BCF9DACF8}" srcOrd="2" destOrd="0" parTransId="{0E5FB17A-BE18-924B-B9AF-CFF8858CB627}" sibTransId="{FB4A96F4-58A4-A948-B364-D49FB2698EE4}"/>
    <dgm:cxn modelId="{8DCBB4C4-483D-3749-81A7-8B49FF5D34D1}" srcId="{AA2C8C76-9A70-DC4C-ACF3-0EB08AF685FC}" destId="{48AE107E-E59E-4E4D-ACA0-C6E5346BEDEE}" srcOrd="0" destOrd="0" parTransId="{8F4C112F-4E10-6444-8E1A-A3CD2F9E9124}" sibTransId="{9C29E160-5C72-8043-A882-583D278C3FEC}"/>
    <dgm:cxn modelId="{FC4F0EC6-9DC5-814E-A723-7CC4E0C8D8DC}" type="presOf" srcId="{1A05676D-DC1A-FD46-B863-CC29A998405F}" destId="{CDF7EBE0-549D-3B41-A53D-CD5BA92C136E}" srcOrd="0" destOrd="7" presId="urn:microsoft.com/office/officeart/2005/8/layout/hList1"/>
    <dgm:cxn modelId="{F555ABCA-A4D8-4E4A-B0FD-2ACBD5AB308D}" type="presOf" srcId="{69C1E643-F8D4-0A44-A16F-7F9D2E8F9B53}" destId="{CDF7EBE0-549D-3B41-A53D-CD5BA92C136E}" srcOrd="0" destOrd="6" presId="urn:microsoft.com/office/officeart/2005/8/layout/hList1"/>
    <dgm:cxn modelId="{D8F23ACB-1D46-444C-B87A-CEE97969B064}" type="presOf" srcId="{2E746DEE-7911-A24F-BEB0-CB08CEE1F3F4}" destId="{013E504B-763C-8D4F-87F6-7134D501CCDA}" srcOrd="0" destOrd="0" presId="urn:microsoft.com/office/officeart/2005/8/layout/hList1"/>
    <dgm:cxn modelId="{97241AD4-C36B-034C-8CE0-61AAAA0DBA3F}" type="presOf" srcId="{177DBF7D-BFC7-744B-BB68-7E0F94706420}" destId="{CDF7EBE0-549D-3B41-A53D-CD5BA92C136E}" srcOrd="0" destOrd="4" presId="urn:microsoft.com/office/officeart/2005/8/layout/hList1"/>
    <dgm:cxn modelId="{5691EBD9-79C7-8546-B053-66C5F1DABBC6}" type="presOf" srcId="{3856D857-1EAE-D145-B42A-44462D387FA7}" destId="{22667E6B-33BE-FF4F-872C-C5C1ED203252}" srcOrd="0" destOrd="5" presId="urn:microsoft.com/office/officeart/2005/8/layout/hList1"/>
    <dgm:cxn modelId="{B7F6E2DB-B326-BB46-87C6-7C94A99FBF3B}" type="presOf" srcId="{CC278F43-D1BE-EF49-B072-6F6708DE222B}" destId="{CDF7EBE0-549D-3B41-A53D-CD5BA92C136E}" srcOrd="0" destOrd="5" presId="urn:microsoft.com/office/officeart/2005/8/layout/hList1"/>
    <dgm:cxn modelId="{D47870DC-D55A-7741-A93B-E9B7FDFE14C4}" type="presOf" srcId="{229F606C-C0E9-9C40-BB55-59306236C9B0}" destId="{22667E6B-33BE-FF4F-872C-C5C1ED203252}" srcOrd="0" destOrd="0" presId="urn:microsoft.com/office/officeart/2005/8/layout/hList1"/>
    <dgm:cxn modelId="{B4BB5BDD-15FB-3542-8436-EC2269BF8DD4}" type="presOf" srcId="{E011DC19-25F7-3047-94AD-56DB39849788}" destId="{82287928-87AC-CD46-912A-2A3EB792AF59}" srcOrd="0" destOrd="0" presId="urn:microsoft.com/office/officeart/2005/8/layout/hList1"/>
    <dgm:cxn modelId="{5EA8C4E9-830E-8246-A2AE-3E4DE5B4CBDB}" type="presOf" srcId="{C26E26AC-36BD-4242-BEAC-B15BCF9DACF8}" destId="{9242BB9B-B4F4-ED46-BB00-8032F933A331}" srcOrd="0" destOrd="7" presId="urn:microsoft.com/office/officeart/2005/8/layout/hList1"/>
    <dgm:cxn modelId="{910953EB-7EF8-464C-8807-43B993B0BC4F}" srcId="{A5B4373B-6865-134E-804E-86AA7681C9BB}" destId="{BC2F7502-864A-5D4D-813B-C6529EF8D29D}" srcOrd="4" destOrd="0" parTransId="{FB8DF4C3-2A19-2241-89E9-EC47B854F706}" sibTransId="{5B5EF5E0-03AF-B440-B3D1-21C47937920F}"/>
    <dgm:cxn modelId="{0352B4EB-ECA7-D34C-B9EF-CCB0608E4F14}" srcId="{F58303E3-366D-EA41-8618-852B039342B2}" destId="{84DCBF86-C5F0-1A42-80CC-BCB93AE1A7E7}" srcOrd="3" destOrd="0" parTransId="{41AE15BF-E574-454C-A5C0-9672C087AB5A}" sibTransId="{9EDABD99-FE68-ED4C-B8A9-855BBC7B371C}"/>
    <dgm:cxn modelId="{A544D1EC-0517-E747-B515-53035EC8C5D9}" type="presOf" srcId="{8AE849DA-8DA4-5D41-B927-0CDB767FBAC5}" destId="{22667E6B-33BE-FF4F-872C-C5C1ED203252}" srcOrd="0" destOrd="4" presId="urn:microsoft.com/office/officeart/2005/8/layout/hList1"/>
    <dgm:cxn modelId="{68B9AFF0-74A5-2F4D-AFE1-44A9DC66803F}" srcId="{E011DC19-25F7-3047-94AD-56DB39849788}" destId="{A5B4373B-6865-134E-804E-86AA7681C9BB}" srcOrd="0" destOrd="0" parTransId="{D1B1C270-E288-894B-BBD8-4667C8C5BB6C}" sibTransId="{6A79601F-6863-4343-904A-017CD94562B9}"/>
    <dgm:cxn modelId="{CFBC4DCF-0632-6847-B934-754F1322ED49}" type="presParOf" srcId="{C070C8F1-1FAF-7E47-A848-85FA7D164344}" destId="{0EBCF63A-E251-1E48-A802-65FD933CE3BB}" srcOrd="0" destOrd="0" presId="urn:microsoft.com/office/officeart/2005/8/layout/hList1"/>
    <dgm:cxn modelId="{E4A86CDF-92E8-D146-87FA-61CF39FDCAE9}" type="presParOf" srcId="{0EBCF63A-E251-1E48-A802-65FD933CE3BB}" destId="{2A51C64A-D1CB-E34D-BED5-BC7F323B992C}" srcOrd="0" destOrd="0" presId="urn:microsoft.com/office/officeart/2005/8/layout/hList1"/>
    <dgm:cxn modelId="{5340F96B-A247-F145-9A47-E5740B1D5790}" type="presParOf" srcId="{0EBCF63A-E251-1E48-A802-65FD933CE3BB}" destId="{22667E6B-33BE-FF4F-872C-C5C1ED203252}" srcOrd="1" destOrd="0" presId="urn:microsoft.com/office/officeart/2005/8/layout/hList1"/>
    <dgm:cxn modelId="{CA397237-B941-2243-ADFA-539877DF2BCD}" type="presParOf" srcId="{C070C8F1-1FAF-7E47-A848-85FA7D164344}" destId="{6B9AC9E5-2328-BD4C-AEEC-3C9BEE301892}" srcOrd="1" destOrd="0" presId="urn:microsoft.com/office/officeart/2005/8/layout/hList1"/>
    <dgm:cxn modelId="{3E3E8BC2-8B1F-584B-B600-76925CD1387D}" type="presParOf" srcId="{C070C8F1-1FAF-7E47-A848-85FA7D164344}" destId="{73F32349-1D8A-9D45-9865-350A8761A52F}" srcOrd="2" destOrd="0" presId="urn:microsoft.com/office/officeart/2005/8/layout/hList1"/>
    <dgm:cxn modelId="{46CE5114-62EE-2144-8B44-616B26A10643}" type="presParOf" srcId="{73F32349-1D8A-9D45-9865-350A8761A52F}" destId="{C705F391-B767-E645-A676-FB3D4CB736D7}" srcOrd="0" destOrd="0" presId="urn:microsoft.com/office/officeart/2005/8/layout/hList1"/>
    <dgm:cxn modelId="{2FDE5827-C197-1F43-929F-04DC228C6D63}" type="presParOf" srcId="{73F32349-1D8A-9D45-9865-350A8761A52F}" destId="{013E504B-763C-8D4F-87F6-7134D501CCDA}" srcOrd="1" destOrd="0" presId="urn:microsoft.com/office/officeart/2005/8/layout/hList1"/>
    <dgm:cxn modelId="{C14F201B-7179-1943-A69C-86BD6F189B12}" type="presParOf" srcId="{C070C8F1-1FAF-7E47-A848-85FA7D164344}" destId="{DEB2ACF3-1584-9844-B736-157F62D853BE}" srcOrd="3" destOrd="0" presId="urn:microsoft.com/office/officeart/2005/8/layout/hList1"/>
    <dgm:cxn modelId="{7EB9B108-5B09-E146-AEC4-207DBD5BCE30}" type="presParOf" srcId="{C070C8F1-1FAF-7E47-A848-85FA7D164344}" destId="{615B8231-4278-4E45-8319-7D60D028E035}" srcOrd="4" destOrd="0" presId="urn:microsoft.com/office/officeart/2005/8/layout/hList1"/>
    <dgm:cxn modelId="{0124D104-5F50-784B-AE7E-8F31557FEEAD}" type="presParOf" srcId="{615B8231-4278-4E45-8319-7D60D028E035}" destId="{018CC63A-AA77-3645-BF26-3A175D39FA29}" srcOrd="0" destOrd="0" presId="urn:microsoft.com/office/officeart/2005/8/layout/hList1"/>
    <dgm:cxn modelId="{738C1AE9-409F-8446-AD90-14E75CB01D03}" type="presParOf" srcId="{615B8231-4278-4E45-8319-7D60D028E035}" destId="{CDF7EBE0-549D-3B41-A53D-CD5BA92C136E}" srcOrd="1" destOrd="0" presId="urn:microsoft.com/office/officeart/2005/8/layout/hList1"/>
    <dgm:cxn modelId="{D99893E2-2542-FE48-BB6F-16DD9B2EB01A}" type="presParOf" srcId="{C070C8F1-1FAF-7E47-A848-85FA7D164344}" destId="{C8BA9D71-5D2D-DF4C-BD68-7C6CA37A0B91}" srcOrd="5" destOrd="0" presId="urn:microsoft.com/office/officeart/2005/8/layout/hList1"/>
    <dgm:cxn modelId="{EA67D6A6-FF45-2643-8C45-C4CD0024A5A4}" type="presParOf" srcId="{C070C8F1-1FAF-7E47-A848-85FA7D164344}" destId="{03F7FD63-3AE1-2E4C-BEF0-FFB61E7715BF}" srcOrd="6" destOrd="0" presId="urn:microsoft.com/office/officeart/2005/8/layout/hList1"/>
    <dgm:cxn modelId="{3FA4BF6E-E4B7-414A-BA31-858D347BE65D}" type="presParOf" srcId="{03F7FD63-3AE1-2E4C-BEF0-FFB61E7715BF}" destId="{82287928-87AC-CD46-912A-2A3EB792AF59}" srcOrd="0" destOrd="0" presId="urn:microsoft.com/office/officeart/2005/8/layout/hList1"/>
    <dgm:cxn modelId="{5EA6F3A9-FC82-D64A-AAA3-FA77988E4CCB}" type="presParOf" srcId="{03F7FD63-3AE1-2E4C-BEF0-FFB61E7715BF}" destId="{9242BB9B-B4F4-ED46-BB00-8032F933A33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1C64A-D1CB-E34D-BED5-BC7F323B992C}">
      <dsp:nvSpPr>
        <dsp:cNvPr id="0" name=""/>
        <dsp:cNvSpPr/>
      </dsp:nvSpPr>
      <dsp:spPr>
        <a:xfrm>
          <a:off x="4301" y="70082"/>
          <a:ext cx="2586325" cy="8368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Interactions &amp; relationships</a:t>
          </a:r>
        </a:p>
      </dsp:txBody>
      <dsp:txXfrm>
        <a:off x="4301" y="70082"/>
        <a:ext cx="2586325" cy="836835"/>
      </dsp:txXfrm>
    </dsp:sp>
    <dsp:sp modelId="{22667E6B-33BE-FF4F-872C-C5C1ED203252}">
      <dsp:nvSpPr>
        <dsp:cNvPr id="0" name=""/>
        <dsp:cNvSpPr/>
      </dsp:nvSpPr>
      <dsp:spPr>
        <a:xfrm>
          <a:off x="4301" y="906917"/>
          <a:ext cx="2586325" cy="555587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Frequency of racial discrimination</a:t>
          </a:r>
        </a:p>
        <a:p>
          <a:pPr marL="228600" lvl="1" indent="-228600" algn="l" defTabSz="1022350">
            <a:lnSpc>
              <a:spcPct val="90000"/>
            </a:lnSpc>
            <a:spcBef>
              <a:spcPct val="0"/>
            </a:spcBef>
            <a:spcAft>
              <a:spcPct val="15000"/>
            </a:spcAft>
            <a:buChar char="•"/>
          </a:pPr>
          <a:r>
            <a:rPr lang="en-US" sz="2300" kern="1200" dirty="0"/>
            <a:t>Perceived</a:t>
          </a:r>
          <a:r>
            <a:rPr lang="en-US" sz="2300" kern="1200" baseline="0" dirty="0"/>
            <a:t> </a:t>
          </a:r>
          <a:r>
            <a:rPr lang="en-US" sz="2300" kern="1200" dirty="0"/>
            <a:t>competitiveness in</a:t>
          </a:r>
          <a:r>
            <a:rPr lang="en-US" sz="2300" kern="1200" baseline="0" dirty="0"/>
            <a:t> classes</a:t>
          </a:r>
          <a:endParaRPr lang="en-US" sz="2300" kern="1200" dirty="0"/>
        </a:p>
        <a:p>
          <a:pPr marL="228600" lvl="1" indent="-228600" algn="l" defTabSz="1022350">
            <a:lnSpc>
              <a:spcPct val="90000"/>
            </a:lnSpc>
            <a:spcBef>
              <a:spcPct val="0"/>
            </a:spcBef>
            <a:spcAft>
              <a:spcPct val="15000"/>
            </a:spcAft>
            <a:buChar char="•"/>
          </a:pPr>
          <a:r>
            <a:rPr lang="en-US" sz="2300" kern="1200" baseline="0" dirty="0"/>
            <a:t>Support</a:t>
          </a:r>
          <a:endParaRPr lang="en-US" sz="2300" kern="1200" dirty="0"/>
        </a:p>
        <a:p>
          <a:pPr marL="457200" lvl="2" indent="-228600" algn="l" defTabSz="1022350">
            <a:lnSpc>
              <a:spcPct val="90000"/>
            </a:lnSpc>
            <a:spcBef>
              <a:spcPct val="0"/>
            </a:spcBef>
            <a:spcAft>
              <a:spcPct val="15000"/>
            </a:spcAft>
            <a:buChar char="•"/>
          </a:pPr>
          <a:r>
            <a:rPr lang="en-US" sz="2300" kern="1200" baseline="0" dirty="0"/>
            <a:t>Family</a:t>
          </a:r>
          <a:endParaRPr lang="en-US" sz="2300" kern="1200" dirty="0"/>
        </a:p>
        <a:p>
          <a:pPr marL="457200" lvl="2" indent="-228600" algn="l" defTabSz="1022350">
            <a:lnSpc>
              <a:spcPct val="90000"/>
            </a:lnSpc>
            <a:spcBef>
              <a:spcPct val="0"/>
            </a:spcBef>
            <a:spcAft>
              <a:spcPct val="15000"/>
            </a:spcAft>
            <a:buChar char="•"/>
          </a:pPr>
          <a:r>
            <a:rPr lang="en-US" sz="2300" kern="1200" dirty="0"/>
            <a:t>Friends</a:t>
          </a:r>
        </a:p>
        <a:p>
          <a:pPr marL="228600" lvl="1" indent="-228600" algn="l" defTabSz="1022350">
            <a:lnSpc>
              <a:spcPct val="90000"/>
            </a:lnSpc>
            <a:spcBef>
              <a:spcPct val="0"/>
            </a:spcBef>
            <a:spcAft>
              <a:spcPct val="15000"/>
            </a:spcAft>
            <a:buChar char="•"/>
          </a:pPr>
          <a:r>
            <a:rPr lang="en-US" sz="2300" kern="1200" baseline="0" dirty="0"/>
            <a:t>Ability to speak with professors if mental health  affected performance</a:t>
          </a:r>
        </a:p>
        <a:p>
          <a:pPr marL="228600" lvl="1" indent="-228600" algn="l" defTabSz="1022350">
            <a:lnSpc>
              <a:spcPct val="90000"/>
            </a:lnSpc>
            <a:spcBef>
              <a:spcPct val="0"/>
            </a:spcBef>
            <a:spcAft>
              <a:spcPct val="15000"/>
            </a:spcAft>
            <a:buChar char="•"/>
          </a:pPr>
          <a:endParaRPr lang="en-US" sz="2300" kern="1200" dirty="0"/>
        </a:p>
      </dsp:txBody>
      <dsp:txXfrm>
        <a:off x="4301" y="906917"/>
        <a:ext cx="2586325" cy="5555879"/>
      </dsp:txXfrm>
    </dsp:sp>
    <dsp:sp modelId="{C705F391-B767-E645-A676-FB3D4CB736D7}">
      <dsp:nvSpPr>
        <dsp:cNvPr id="0" name=""/>
        <dsp:cNvSpPr/>
      </dsp:nvSpPr>
      <dsp:spPr>
        <a:xfrm>
          <a:off x="2952711" y="70082"/>
          <a:ext cx="2586325" cy="8368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Health behaviors &amp; time use</a:t>
          </a:r>
        </a:p>
      </dsp:txBody>
      <dsp:txXfrm>
        <a:off x="2952711" y="70082"/>
        <a:ext cx="2586325" cy="836835"/>
      </dsp:txXfrm>
    </dsp:sp>
    <dsp:sp modelId="{013E504B-763C-8D4F-87F6-7134D501CCDA}">
      <dsp:nvSpPr>
        <dsp:cNvPr id="0" name=""/>
        <dsp:cNvSpPr/>
      </dsp:nvSpPr>
      <dsp:spPr>
        <a:xfrm>
          <a:off x="2952711" y="906917"/>
          <a:ext cx="2586325" cy="555587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Exercise</a:t>
          </a:r>
          <a:r>
            <a:rPr lang="en-US" sz="2300" kern="1200" baseline="0" dirty="0"/>
            <a:t> more than 2 hours per week.</a:t>
          </a:r>
          <a:endParaRPr lang="en-US" sz="2300" kern="1200" dirty="0"/>
        </a:p>
        <a:p>
          <a:pPr marL="228600" lvl="1" indent="-228600" algn="l" defTabSz="1022350">
            <a:lnSpc>
              <a:spcPct val="90000"/>
            </a:lnSpc>
            <a:spcBef>
              <a:spcPct val="0"/>
            </a:spcBef>
            <a:spcAft>
              <a:spcPct val="15000"/>
            </a:spcAft>
            <a:buChar char="•"/>
          </a:pPr>
          <a:r>
            <a:rPr lang="en-US" sz="2300" kern="1200" dirty="0"/>
            <a:t>Amount of time per day spent on schoolwork.</a:t>
          </a:r>
        </a:p>
        <a:p>
          <a:pPr marL="228600" lvl="1" indent="-228600" algn="l" defTabSz="1022350">
            <a:lnSpc>
              <a:spcPct val="90000"/>
            </a:lnSpc>
            <a:spcBef>
              <a:spcPct val="0"/>
            </a:spcBef>
            <a:spcAft>
              <a:spcPct val="15000"/>
            </a:spcAft>
            <a:buChar char="•"/>
          </a:pPr>
          <a:r>
            <a:rPr lang="en-US" sz="2300" kern="1200" dirty="0"/>
            <a:t>Reside on campus.</a:t>
          </a:r>
        </a:p>
      </dsp:txBody>
      <dsp:txXfrm>
        <a:off x="2952711" y="906917"/>
        <a:ext cx="2586325" cy="5555879"/>
      </dsp:txXfrm>
    </dsp:sp>
    <dsp:sp modelId="{018CC63A-AA77-3645-BF26-3A175D39FA29}">
      <dsp:nvSpPr>
        <dsp:cNvPr id="0" name=""/>
        <dsp:cNvSpPr/>
      </dsp:nvSpPr>
      <dsp:spPr>
        <a:xfrm>
          <a:off x="5901122" y="70082"/>
          <a:ext cx="2586325" cy="8368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Individual characteristics</a:t>
          </a:r>
        </a:p>
      </dsp:txBody>
      <dsp:txXfrm>
        <a:off x="5901122" y="70082"/>
        <a:ext cx="2586325" cy="836835"/>
      </dsp:txXfrm>
    </dsp:sp>
    <dsp:sp modelId="{CDF7EBE0-549D-3B41-A53D-CD5BA92C136E}">
      <dsp:nvSpPr>
        <dsp:cNvPr id="0" name=""/>
        <dsp:cNvSpPr/>
      </dsp:nvSpPr>
      <dsp:spPr>
        <a:xfrm>
          <a:off x="5901122" y="906917"/>
          <a:ext cx="2586325" cy="555587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Age</a:t>
          </a:r>
        </a:p>
        <a:p>
          <a:pPr marL="228600" lvl="1" indent="-228600" algn="l" defTabSz="1022350">
            <a:lnSpc>
              <a:spcPct val="90000"/>
            </a:lnSpc>
            <a:spcBef>
              <a:spcPct val="0"/>
            </a:spcBef>
            <a:spcAft>
              <a:spcPct val="15000"/>
            </a:spcAft>
            <a:buChar char="•"/>
          </a:pPr>
          <a:r>
            <a:rPr lang="en-US" sz="2300" kern="1200" dirty="0"/>
            <a:t>Race/Ethnicity</a:t>
          </a:r>
        </a:p>
        <a:p>
          <a:pPr marL="228600" lvl="1" indent="-228600" algn="l" defTabSz="1022350">
            <a:lnSpc>
              <a:spcPct val="90000"/>
            </a:lnSpc>
            <a:spcBef>
              <a:spcPct val="0"/>
            </a:spcBef>
            <a:spcAft>
              <a:spcPct val="15000"/>
            </a:spcAft>
            <a:buChar char="•"/>
          </a:pPr>
          <a:r>
            <a:rPr lang="en-US" sz="2300" kern="1200" dirty="0"/>
            <a:t>Gender</a:t>
          </a:r>
        </a:p>
        <a:p>
          <a:pPr marL="228600" lvl="1" indent="-228600" algn="l" defTabSz="1022350">
            <a:lnSpc>
              <a:spcPct val="90000"/>
            </a:lnSpc>
            <a:spcBef>
              <a:spcPct val="0"/>
            </a:spcBef>
            <a:spcAft>
              <a:spcPct val="15000"/>
            </a:spcAft>
            <a:buChar char="•"/>
          </a:pPr>
          <a:r>
            <a:rPr lang="en-US" sz="2300" kern="1200" dirty="0"/>
            <a:t>Sexuality</a:t>
          </a:r>
        </a:p>
        <a:p>
          <a:pPr marL="228600" lvl="1" indent="-228600" algn="l" defTabSz="1022350">
            <a:lnSpc>
              <a:spcPct val="90000"/>
            </a:lnSpc>
            <a:spcBef>
              <a:spcPct val="0"/>
            </a:spcBef>
            <a:spcAft>
              <a:spcPct val="15000"/>
            </a:spcAft>
            <a:buChar char="•"/>
          </a:pPr>
          <a:r>
            <a:rPr lang="en-US" sz="2300" kern="1200" dirty="0"/>
            <a:t>Mother Education</a:t>
          </a:r>
        </a:p>
        <a:p>
          <a:pPr marL="228600" lvl="1" indent="-228600" algn="l" defTabSz="1022350">
            <a:lnSpc>
              <a:spcPct val="90000"/>
            </a:lnSpc>
            <a:spcBef>
              <a:spcPct val="0"/>
            </a:spcBef>
            <a:spcAft>
              <a:spcPct val="15000"/>
            </a:spcAft>
            <a:buChar char="•"/>
          </a:pPr>
          <a:r>
            <a:rPr lang="en-US" sz="2300" kern="1200" dirty="0"/>
            <a:t>Father Education</a:t>
          </a:r>
        </a:p>
        <a:p>
          <a:pPr marL="228600" lvl="1" indent="-228600" algn="l" defTabSz="1022350">
            <a:lnSpc>
              <a:spcPct val="90000"/>
            </a:lnSpc>
            <a:spcBef>
              <a:spcPct val="0"/>
            </a:spcBef>
            <a:spcAft>
              <a:spcPct val="15000"/>
            </a:spcAft>
            <a:buChar char="•"/>
          </a:pPr>
          <a:r>
            <a:rPr lang="en-US" sz="2300" kern="1200" dirty="0"/>
            <a:t>Finances are</a:t>
          </a:r>
        </a:p>
        <a:p>
          <a:pPr marL="457200" lvl="2" indent="-228600" algn="l" defTabSz="1022350">
            <a:lnSpc>
              <a:spcPct val="90000"/>
            </a:lnSpc>
            <a:spcBef>
              <a:spcPct val="0"/>
            </a:spcBef>
            <a:spcAft>
              <a:spcPct val="15000"/>
            </a:spcAft>
            <a:buChar char="•"/>
          </a:pPr>
          <a:r>
            <a:rPr lang="en-US" sz="2300" kern="1200" dirty="0"/>
            <a:t>Not a problem</a:t>
          </a:r>
        </a:p>
        <a:p>
          <a:pPr marL="457200" lvl="2" indent="-228600" algn="l" defTabSz="1022350">
            <a:lnSpc>
              <a:spcPct val="90000"/>
            </a:lnSpc>
            <a:spcBef>
              <a:spcPct val="0"/>
            </a:spcBef>
            <a:spcAft>
              <a:spcPct val="15000"/>
            </a:spcAft>
            <a:buChar char="•"/>
          </a:pPr>
          <a:r>
            <a:rPr lang="en-US" sz="2300" kern="1200" dirty="0"/>
            <a:t>Tight</a:t>
          </a:r>
        </a:p>
        <a:p>
          <a:pPr marL="457200" lvl="2" indent="-228600" algn="l" defTabSz="1022350">
            <a:lnSpc>
              <a:spcPct val="90000"/>
            </a:lnSpc>
            <a:spcBef>
              <a:spcPct val="0"/>
            </a:spcBef>
            <a:spcAft>
              <a:spcPct val="15000"/>
            </a:spcAft>
            <a:buChar char="•"/>
          </a:pPr>
          <a:r>
            <a:rPr lang="en-US" sz="2300" kern="1200" dirty="0"/>
            <a:t>A struggle</a:t>
          </a:r>
        </a:p>
      </dsp:txBody>
      <dsp:txXfrm>
        <a:off x="5901122" y="906917"/>
        <a:ext cx="2586325" cy="5555879"/>
      </dsp:txXfrm>
    </dsp:sp>
    <dsp:sp modelId="{82287928-87AC-CD46-912A-2A3EB792AF59}">
      <dsp:nvSpPr>
        <dsp:cNvPr id="0" name=""/>
        <dsp:cNvSpPr/>
      </dsp:nvSpPr>
      <dsp:spPr>
        <a:xfrm>
          <a:off x="8849533" y="70082"/>
          <a:ext cx="2586325" cy="83683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Fields of study &amp; degree programs</a:t>
          </a:r>
        </a:p>
      </dsp:txBody>
      <dsp:txXfrm>
        <a:off x="8849533" y="70082"/>
        <a:ext cx="2586325" cy="836835"/>
      </dsp:txXfrm>
    </dsp:sp>
    <dsp:sp modelId="{9242BB9B-B4F4-ED46-BB00-8032F933A331}">
      <dsp:nvSpPr>
        <dsp:cNvPr id="0" name=""/>
        <dsp:cNvSpPr/>
      </dsp:nvSpPr>
      <dsp:spPr>
        <a:xfrm>
          <a:off x="8849533" y="906917"/>
          <a:ext cx="2586325" cy="555587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Degree program</a:t>
          </a:r>
        </a:p>
        <a:p>
          <a:pPr marL="457200" lvl="2" indent="-228600" algn="l" defTabSz="1022350">
            <a:lnSpc>
              <a:spcPct val="90000"/>
            </a:lnSpc>
            <a:spcBef>
              <a:spcPct val="0"/>
            </a:spcBef>
            <a:spcAft>
              <a:spcPct val="15000"/>
            </a:spcAft>
            <a:buChar char="•"/>
          </a:pPr>
          <a:r>
            <a:rPr lang="en-US" sz="2300" kern="1200" dirty="0"/>
            <a:t>Masters</a:t>
          </a:r>
        </a:p>
        <a:p>
          <a:pPr marL="457200" lvl="2" indent="-228600" algn="l" defTabSz="1022350">
            <a:lnSpc>
              <a:spcPct val="90000"/>
            </a:lnSpc>
            <a:spcBef>
              <a:spcPct val="0"/>
            </a:spcBef>
            <a:spcAft>
              <a:spcPct val="15000"/>
            </a:spcAft>
            <a:buChar char="•"/>
          </a:pPr>
          <a:r>
            <a:rPr lang="en-US" sz="2300" kern="1200" dirty="0"/>
            <a:t>PhD</a:t>
          </a:r>
        </a:p>
        <a:p>
          <a:pPr marL="457200" lvl="2" indent="-228600" algn="l" defTabSz="1022350">
            <a:lnSpc>
              <a:spcPct val="90000"/>
            </a:lnSpc>
            <a:spcBef>
              <a:spcPct val="0"/>
            </a:spcBef>
            <a:spcAft>
              <a:spcPct val="15000"/>
            </a:spcAft>
            <a:buChar char="•"/>
          </a:pPr>
          <a:r>
            <a:rPr lang="en-US" sz="2300" kern="1200" dirty="0"/>
            <a:t>JD</a:t>
          </a:r>
        </a:p>
        <a:p>
          <a:pPr marL="457200" lvl="2" indent="-228600" algn="l" defTabSz="1022350">
            <a:lnSpc>
              <a:spcPct val="90000"/>
            </a:lnSpc>
            <a:spcBef>
              <a:spcPct val="0"/>
            </a:spcBef>
            <a:spcAft>
              <a:spcPct val="15000"/>
            </a:spcAft>
            <a:buChar char="•"/>
          </a:pPr>
          <a:r>
            <a:rPr lang="en-US" sz="2300" kern="1200" dirty="0"/>
            <a:t>MD</a:t>
          </a:r>
        </a:p>
        <a:p>
          <a:pPr marL="457200" lvl="2" indent="-228600" algn="l" defTabSz="1022350">
            <a:lnSpc>
              <a:spcPct val="90000"/>
            </a:lnSpc>
            <a:spcBef>
              <a:spcPct val="0"/>
            </a:spcBef>
            <a:spcAft>
              <a:spcPct val="15000"/>
            </a:spcAft>
            <a:buChar char="•"/>
          </a:pPr>
          <a:r>
            <a:rPr lang="en-US" sz="2300" kern="1200" dirty="0"/>
            <a:t>Other</a:t>
          </a:r>
        </a:p>
        <a:p>
          <a:pPr marL="228600" lvl="1" indent="-228600" algn="l" defTabSz="1022350">
            <a:lnSpc>
              <a:spcPct val="90000"/>
            </a:lnSpc>
            <a:spcBef>
              <a:spcPct val="0"/>
            </a:spcBef>
            <a:spcAft>
              <a:spcPct val="15000"/>
            </a:spcAft>
            <a:buChar char="•"/>
          </a:pPr>
          <a:r>
            <a:rPr lang="en-US" sz="2300" kern="1200" dirty="0"/>
            <a:t>Field of study</a:t>
          </a:r>
        </a:p>
        <a:p>
          <a:pPr marL="228600" lvl="1" indent="-228600" algn="l" defTabSz="1022350">
            <a:lnSpc>
              <a:spcPct val="90000"/>
            </a:lnSpc>
            <a:spcBef>
              <a:spcPct val="0"/>
            </a:spcBef>
            <a:spcAft>
              <a:spcPct val="15000"/>
            </a:spcAft>
            <a:buChar char="•"/>
          </a:pPr>
          <a:r>
            <a:rPr lang="en-US" sz="2300" kern="1200" dirty="0"/>
            <a:t>High subjectivity (Arts, Music, Humanities, Architecture)</a:t>
          </a:r>
        </a:p>
      </dsp:txBody>
      <dsp:txXfrm>
        <a:off x="8849533" y="906917"/>
        <a:ext cx="2586325" cy="555587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32E42-D8EF-BB46-836F-41C91A2A0D92}" type="datetimeFigureOut">
              <a:rPr lang="en-US" smtClean="0"/>
              <a:t>11/29/18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09B233-F361-674E-82C8-0776378E397F}" type="slidenum">
              <a:rPr lang="en-US" smtClean="0"/>
              <a:t>‹#›</a:t>
            </a:fld>
            <a:endParaRPr lang="en-US"/>
          </a:p>
        </p:txBody>
      </p:sp>
    </p:spTree>
    <p:extLst>
      <p:ext uri="{BB962C8B-B14F-4D97-AF65-F5344CB8AC3E}">
        <p14:creationId xmlns:p14="http://schemas.microsoft.com/office/powerpoint/2010/main" val="131493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E064E-6634-834E-8451-ECCE3FA15E79}" type="slidenum">
              <a:rPr lang="en-US" smtClean="0"/>
              <a:t>1</a:t>
            </a:fld>
            <a:endParaRPr lang="en-US"/>
          </a:p>
        </p:txBody>
      </p:sp>
    </p:spTree>
    <p:extLst>
      <p:ext uri="{BB962C8B-B14F-4D97-AF65-F5344CB8AC3E}">
        <p14:creationId xmlns:p14="http://schemas.microsoft.com/office/powerpoint/2010/main" val="1914488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51AAE-C996-B447-8F26-053BC497F1EE}" type="slidenum">
              <a:rPr lang="en-US" smtClean="0"/>
              <a:t>11</a:t>
            </a:fld>
            <a:endParaRPr lang="en-US"/>
          </a:p>
        </p:txBody>
      </p:sp>
    </p:spTree>
    <p:extLst>
      <p:ext uri="{BB962C8B-B14F-4D97-AF65-F5344CB8AC3E}">
        <p14:creationId xmlns:p14="http://schemas.microsoft.com/office/powerpoint/2010/main" val="1774575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200" dirty="0"/>
              <a:t>Graduate school holds a variety of threats to</a:t>
            </a:r>
            <a:r>
              <a:rPr lang="en-US" sz="1200" baseline="0" dirty="0"/>
              <a:t> student mental health– some of them profound and relatively rare like Lydia’s experience with sexual harassment, and some of them mundane and common, like ambiguous expectations or worries about the job market. Broadly, the goal of this project was to capture social forces related to graduate student mental health. I wanted to obtain a macro level picture through the first large–scale quantitative analysis of prevalence and risk factors associated with depression and anxiety. And, to complement this with knowledge that can directly informs educational practice, I’m conducting a qualitative analysis of the forms and sources of support that graduate students construct as salient to their wellbeing.</a:t>
            </a:r>
          </a:p>
          <a:p>
            <a:br>
              <a:rPr lang="en-US" sz="1200" baseline="0" dirty="0"/>
            </a:br>
            <a:r>
              <a:rPr lang="en-US" sz="1200" baseline="0" dirty="0"/>
              <a:t>This project reflected a shift for me, having spent most of the last ten years conducting research the structure of access to elite institutions and graduate education. Having spent a lot of time examining the competition for access to these sectors of education, I wanted to explore the wellbeing of underrepresented students who do enroll and how wellbeing relates to institutional efforts to increase diversity</a:t>
            </a:r>
          </a:p>
          <a:p>
            <a:endParaRPr lang="en-US" dirty="0"/>
          </a:p>
        </p:txBody>
      </p:sp>
      <p:sp>
        <p:nvSpPr>
          <p:cNvPr id="4" name="Slide Number Placeholder 3"/>
          <p:cNvSpPr>
            <a:spLocks noGrp="1"/>
          </p:cNvSpPr>
          <p:nvPr>
            <p:ph type="sldNum" sz="quarter" idx="10"/>
          </p:nvPr>
        </p:nvSpPr>
        <p:spPr/>
        <p:txBody>
          <a:bodyPr/>
          <a:lstStyle/>
          <a:p>
            <a:fld id="{D7751AAE-C996-B447-8F26-053BC497F1EE}" type="slidenum">
              <a:rPr lang="en-US" smtClean="0"/>
              <a:t>12</a:t>
            </a:fld>
            <a:endParaRPr lang="en-US"/>
          </a:p>
        </p:txBody>
      </p:sp>
    </p:spTree>
    <p:extLst>
      <p:ext uri="{BB962C8B-B14F-4D97-AF65-F5344CB8AC3E}">
        <p14:creationId xmlns:p14="http://schemas.microsoft.com/office/powerpoint/2010/main" val="1236878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annual web-based survey of mental health and related issues as well as service utilization </a:t>
            </a:r>
          </a:p>
          <a:p>
            <a:r>
              <a:rPr lang="en-US" dirty="0"/>
              <a:t>% master’s is lower than the 81.1%</a:t>
            </a:r>
            <a:r>
              <a:rPr lang="en-US" baseline="0" dirty="0"/>
              <a:t> in national population of graduate and professional student population.</a:t>
            </a:r>
            <a:endParaRPr lang="en-US" dirty="0"/>
          </a:p>
        </p:txBody>
      </p:sp>
      <p:sp>
        <p:nvSpPr>
          <p:cNvPr id="4" name="Slide Number Placeholder 3"/>
          <p:cNvSpPr>
            <a:spLocks noGrp="1"/>
          </p:cNvSpPr>
          <p:nvPr>
            <p:ph type="sldNum" sz="quarter" idx="10"/>
          </p:nvPr>
        </p:nvSpPr>
        <p:spPr/>
        <p:txBody>
          <a:bodyPr/>
          <a:lstStyle/>
          <a:p>
            <a:fld id="{D7751AAE-C996-B447-8F26-053BC497F1EE}" type="slidenum">
              <a:rPr lang="en-US" smtClean="0"/>
              <a:t>13</a:t>
            </a:fld>
            <a:endParaRPr lang="en-US"/>
          </a:p>
        </p:txBody>
      </p:sp>
    </p:spTree>
    <p:extLst>
      <p:ext uri="{BB962C8B-B14F-4D97-AF65-F5344CB8AC3E}">
        <p14:creationId xmlns:p14="http://schemas.microsoft.com/office/powerpoint/2010/main" val="830396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51AAE-C996-B447-8F26-053BC497F1EE}" type="slidenum">
              <a:rPr lang="en-US" smtClean="0"/>
              <a:t>15</a:t>
            </a:fld>
            <a:endParaRPr lang="en-US"/>
          </a:p>
        </p:txBody>
      </p:sp>
    </p:spTree>
    <p:extLst>
      <p:ext uri="{BB962C8B-B14F-4D97-AF65-F5344CB8AC3E}">
        <p14:creationId xmlns:p14="http://schemas.microsoft.com/office/powerpoint/2010/main" val="1573251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a:t>
            </a:r>
            <a:r>
              <a:rPr lang="en-US" baseline="0" dirty="0"/>
              <a:t> this a detailed, descriptive analysis.</a:t>
            </a:r>
            <a:endParaRPr lang="en-US" dirty="0"/>
          </a:p>
        </p:txBody>
      </p:sp>
      <p:sp>
        <p:nvSpPr>
          <p:cNvPr id="4" name="Slide Number Placeholder 3"/>
          <p:cNvSpPr>
            <a:spLocks noGrp="1"/>
          </p:cNvSpPr>
          <p:nvPr>
            <p:ph type="sldNum" sz="quarter" idx="10"/>
          </p:nvPr>
        </p:nvSpPr>
        <p:spPr/>
        <p:txBody>
          <a:bodyPr/>
          <a:lstStyle/>
          <a:p>
            <a:fld id="{D7751AAE-C996-B447-8F26-053BC497F1EE}" type="slidenum">
              <a:rPr lang="en-US" smtClean="0"/>
              <a:t>16</a:t>
            </a:fld>
            <a:endParaRPr lang="en-US"/>
          </a:p>
        </p:txBody>
      </p:sp>
    </p:spTree>
    <p:extLst>
      <p:ext uri="{BB962C8B-B14F-4D97-AF65-F5344CB8AC3E}">
        <p14:creationId xmlns:p14="http://schemas.microsoft.com/office/powerpoint/2010/main" val="950157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the hierarchical cluster analysis, I  grouped and compared fields of study according to their prevalence of depression and anxiety, relative to prevalence in the sample overall. Three fields stand out for having both higher rates of depression and anxiety: humanities, art, and architecture. However, there are no fields that have both lower prevalence of anxiety and depression than the sample as a whole.</a:t>
            </a:r>
            <a:r>
              <a:rPr lang="en-US" sz="1200" kern="1200" baseline="0" dirty="0">
                <a:solidFill>
                  <a:schemeClr val="tx1"/>
                </a:solidFill>
                <a:effectLst/>
                <a:latin typeface="+mn-lt"/>
                <a:ea typeface="+mn-ea"/>
                <a:cs typeface="+mn-cs"/>
              </a:rPr>
              <a:t> The fields with lower than average rates of anxiety are engineering, medicine, and business; lower than average prevalence of depression is found in four other professional fields: education, nursing, public healthy, and public policy.</a:t>
            </a:r>
            <a:endParaRPr lang="en-US" dirty="0"/>
          </a:p>
        </p:txBody>
      </p:sp>
      <p:sp>
        <p:nvSpPr>
          <p:cNvPr id="4" name="Slide Number Placeholder 3"/>
          <p:cNvSpPr>
            <a:spLocks noGrp="1"/>
          </p:cNvSpPr>
          <p:nvPr>
            <p:ph type="sldNum" sz="quarter" idx="10"/>
          </p:nvPr>
        </p:nvSpPr>
        <p:spPr/>
        <p:txBody>
          <a:bodyPr/>
          <a:lstStyle/>
          <a:p>
            <a:fld id="{D7751AAE-C996-B447-8F26-053BC497F1EE}" type="slidenum">
              <a:rPr lang="en-US" smtClean="0"/>
              <a:t>18</a:t>
            </a:fld>
            <a:endParaRPr lang="en-US"/>
          </a:p>
        </p:txBody>
      </p:sp>
    </p:spTree>
    <p:extLst>
      <p:ext uri="{BB962C8B-B14F-4D97-AF65-F5344CB8AC3E}">
        <p14:creationId xmlns:p14="http://schemas.microsoft.com/office/powerpoint/2010/main" val="908326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ways individual characteristics are related to the probability of screening positive for anxiety and depression, the items in bold represent statistically significant relationships, and the number of asterisks denotes the p-value, or confidence that this is due to the relationship occurring in reality and not due to chance.</a:t>
            </a:r>
          </a:p>
          <a:p>
            <a:r>
              <a:rPr lang="en-US" dirty="0"/>
              <a:t>I find that single graduate students have a 61% higher odds than partnered graduate students of screening positive for depression, female-identifying students have a 65% higher odds of depression, and LGBTQ students have significantly higher odds of both depression and anxiety.</a:t>
            </a:r>
          </a:p>
        </p:txBody>
      </p:sp>
      <p:sp>
        <p:nvSpPr>
          <p:cNvPr id="4" name="Slide Number Placeholder 3"/>
          <p:cNvSpPr>
            <a:spLocks noGrp="1"/>
          </p:cNvSpPr>
          <p:nvPr>
            <p:ph type="sldNum" sz="quarter" idx="10"/>
          </p:nvPr>
        </p:nvSpPr>
        <p:spPr/>
        <p:txBody>
          <a:bodyPr/>
          <a:lstStyle/>
          <a:p>
            <a:fld id="{D7751AAE-C996-B447-8F26-053BC497F1EE}" type="slidenum">
              <a:rPr lang="en-US" smtClean="0"/>
              <a:t>19</a:t>
            </a:fld>
            <a:endParaRPr lang="en-US"/>
          </a:p>
        </p:txBody>
      </p:sp>
    </p:spTree>
    <p:extLst>
      <p:ext uri="{BB962C8B-B14F-4D97-AF65-F5344CB8AC3E}">
        <p14:creationId xmlns:p14="http://schemas.microsoft.com/office/powerpoint/2010/main" val="248802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here are the </a:t>
            </a:r>
          </a:p>
        </p:txBody>
      </p:sp>
      <p:sp>
        <p:nvSpPr>
          <p:cNvPr id="4" name="Slide Number Placeholder 3"/>
          <p:cNvSpPr>
            <a:spLocks noGrp="1"/>
          </p:cNvSpPr>
          <p:nvPr>
            <p:ph type="sldNum" sz="quarter" idx="10"/>
          </p:nvPr>
        </p:nvSpPr>
        <p:spPr/>
        <p:txBody>
          <a:bodyPr/>
          <a:lstStyle/>
          <a:p>
            <a:fld id="{D7751AAE-C996-B447-8F26-053BC497F1EE}" type="slidenum">
              <a:rPr lang="en-US" smtClean="0"/>
              <a:t>20</a:t>
            </a:fld>
            <a:endParaRPr lang="en-US"/>
          </a:p>
        </p:txBody>
      </p:sp>
    </p:spTree>
    <p:extLst>
      <p:ext uri="{BB962C8B-B14F-4D97-AF65-F5344CB8AC3E}">
        <p14:creationId xmlns:p14="http://schemas.microsoft.com/office/powerpoint/2010/main" val="1012763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final set of findings considers how support from family and friends, and perceived competitiveness in one’s classes, may moderate the relationships of discrimination with depression and anxiety. I calculated</a:t>
            </a:r>
            <a:r>
              <a:rPr lang="en-US" sz="1200" kern="1200" baseline="0" dirty="0">
                <a:solidFill>
                  <a:schemeClr val="tx1"/>
                </a:solidFill>
                <a:effectLst/>
                <a:latin typeface="+mn-lt"/>
                <a:ea typeface="+mn-ea"/>
                <a:cs typeface="+mn-cs"/>
              </a:rPr>
              <a:t> effects at all five levels of family and friend support, but report here only the highest and lowest.</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students who report the lowest level of support from friends and</a:t>
            </a:r>
            <a:r>
              <a:rPr lang="en-US" sz="1200" kern="1200" baseline="0" dirty="0">
                <a:solidFill>
                  <a:schemeClr val="tx1"/>
                </a:solidFill>
                <a:effectLst/>
                <a:latin typeface="+mn-lt"/>
                <a:ea typeface="+mn-ea"/>
                <a:cs typeface="+mn-cs"/>
              </a:rPr>
              <a:t> family</a:t>
            </a:r>
            <a:r>
              <a:rPr lang="en-US" sz="1200" kern="1200" dirty="0">
                <a:solidFill>
                  <a:schemeClr val="tx1"/>
                </a:solidFill>
                <a:effectLst/>
                <a:latin typeface="+mn-lt"/>
                <a:ea typeface="+mn-ea"/>
                <a:cs typeface="+mn-cs"/>
              </a:rPr>
              <a:t>, respectively, frequent discrimination is associated with 10.3 and 15.12 percentage point increases in the probabilities of screening positive for anxiety. For students reporting the highest levels of support from friends</a:t>
            </a:r>
            <a:r>
              <a:rPr lang="en-US" sz="1200" kern="1200" baseline="0" dirty="0">
                <a:solidFill>
                  <a:schemeClr val="tx1"/>
                </a:solidFill>
                <a:effectLst/>
                <a:latin typeface="+mn-lt"/>
                <a:ea typeface="+mn-ea"/>
                <a:cs typeface="+mn-cs"/>
              </a:rPr>
              <a:t> and family,</a:t>
            </a:r>
            <a:r>
              <a:rPr lang="en-US" sz="1200" kern="1200" dirty="0">
                <a:solidFill>
                  <a:schemeClr val="tx1"/>
                </a:solidFill>
                <a:effectLst/>
                <a:latin typeface="+mn-lt"/>
                <a:ea typeface="+mn-ea"/>
                <a:cs typeface="+mn-cs"/>
              </a:rPr>
              <a:t> on the other hand the increase in the probabilities of anxiety and depression are smaller: at 8.25 and 8.01 percentage points, respectively.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7751AAE-C996-B447-8F26-053BC497F1EE}" type="slidenum">
              <a:rPr lang="en-US" smtClean="0"/>
              <a:t>21</a:t>
            </a:fld>
            <a:endParaRPr lang="en-US"/>
          </a:p>
        </p:txBody>
      </p:sp>
    </p:spTree>
    <p:extLst>
      <p:ext uri="{BB962C8B-B14F-4D97-AF65-F5344CB8AC3E}">
        <p14:creationId xmlns:p14="http://schemas.microsoft.com/office/powerpoint/2010/main" val="1888599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 reporting the lowest levels of friend</a:t>
            </a:r>
            <a:r>
              <a:rPr lang="en-US" sz="1200" kern="1200" baseline="0" dirty="0">
                <a:solidFill>
                  <a:schemeClr val="tx1"/>
                </a:solidFill>
                <a:effectLst/>
                <a:latin typeface="+mn-lt"/>
                <a:ea typeface="+mn-ea"/>
                <a:cs typeface="+mn-cs"/>
              </a:rPr>
              <a:t> and family</a:t>
            </a:r>
            <a:r>
              <a:rPr lang="en-US" sz="1200" kern="1200" dirty="0">
                <a:solidFill>
                  <a:schemeClr val="tx1"/>
                </a:solidFill>
                <a:effectLst/>
                <a:latin typeface="+mn-lt"/>
                <a:ea typeface="+mn-ea"/>
                <a:cs typeface="+mn-cs"/>
              </a:rPr>
              <a:t> support have 12.31 and 14.79 percentage point increases in the probability of depression when they experience frequent discrimination; however, at the highest levels of support, the mental health risks of frequent discrimination are significantly reduced,</a:t>
            </a:r>
            <a:r>
              <a:rPr lang="en-US" sz="1200" kern="1200" baseline="0" dirty="0">
                <a:solidFill>
                  <a:schemeClr val="tx1"/>
                </a:solidFill>
                <a:effectLst/>
                <a:latin typeface="+mn-lt"/>
                <a:ea typeface="+mn-ea"/>
                <a:cs typeface="+mn-cs"/>
              </a:rPr>
              <a:t> though still high, at about 9 </a:t>
            </a:r>
            <a:r>
              <a:rPr lang="en-US" sz="1200" kern="1200" baseline="0" dirty="0" err="1">
                <a:solidFill>
                  <a:schemeClr val="tx1"/>
                </a:solidFill>
                <a:effectLst/>
                <a:latin typeface="+mn-lt"/>
                <a:ea typeface="+mn-ea"/>
                <a:cs typeface="+mn-cs"/>
              </a:rPr>
              <a:t>ppt</a:t>
            </a:r>
            <a:r>
              <a:rPr lang="en-US" sz="1200" kern="1200" baseline="0" dirty="0">
                <a:solidFill>
                  <a:schemeClr val="tx1"/>
                </a:solidFill>
                <a:effectLst/>
                <a:latin typeface="+mn-lt"/>
                <a:ea typeface="+mn-ea"/>
                <a:cs typeface="+mn-cs"/>
              </a:rPr>
              <a:t> for support from both friends and family.</a:t>
            </a:r>
            <a:r>
              <a:rPr lang="en-US" sz="1200" kern="1200" dirty="0">
                <a:solidFill>
                  <a:schemeClr val="tx1"/>
                </a:solidFill>
                <a:effectLst/>
                <a:latin typeface="+mn-lt"/>
                <a:ea typeface="+mn-ea"/>
                <a:cs typeface="+mn-cs"/>
              </a:rPr>
              <a:t> Among students who perceive their classes as very competitive, frequent discrimination is associated with probabilities of anxiety and depression that are 11.22 and 10.67 percentage points higher than they are for students who read their classes as less competitive.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We can take from this</a:t>
            </a:r>
            <a:r>
              <a:rPr lang="en-US" sz="1200" kern="1200" baseline="0" dirty="0">
                <a:solidFill>
                  <a:schemeClr val="tx1"/>
                </a:solidFill>
                <a:effectLst/>
                <a:latin typeface="+mn-lt"/>
                <a:ea typeface="+mn-ea"/>
                <a:cs typeface="+mn-cs"/>
              </a:rPr>
              <a:t> competitiveness is associated with increased mental health risks that come with frequent discrimination, while support weakens that risk.</a:t>
            </a:r>
            <a:endParaRPr lang="en-US" dirty="0"/>
          </a:p>
        </p:txBody>
      </p:sp>
      <p:sp>
        <p:nvSpPr>
          <p:cNvPr id="4" name="Slide Number Placeholder 3"/>
          <p:cNvSpPr>
            <a:spLocks noGrp="1"/>
          </p:cNvSpPr>
          <p:nvPr>
            <p:ph type="sldNum" sz="quarter" idx="10"/>
          </p:nvPr>
        </p:nvSpPr>
        <p:spPr/>
        <p:txBody>
          <a:bodyPr/>
          <a:lstStyle/>
          <a:p>
            <a:fld id="{D7751AAE-C996-B447-8F26-053BC497F1EE}" type="slidenum">
              <a:rPr lang="en-US" smtClean="0"/>
              <a:t>22</a:t>
            </a:fld>
            <a:endParaRPr lang="en-US"/>
          </a:p>
        </p:txBody>
      </p:sp>
    </p:spTree>
    <p:extLst>
      <p:ext uri="{BB962C8B-B14F-4D97-AF65-F5344CB8AC3E}">
        <p14:creationId xmlns:p14="http://schemas.microsoft.com/office/powerpoint/2010/main" val="117570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when I saw Lydia from across the courtyard for our second interview, I didn’t even recognize her. One year ago, as a second-year doctoral student in a STEM field at a famous research university, she had been polished and put together, her height and posture the perfect embodiment of the strength and confidence she exuded in our interview. Today, with her head hanging, eyes framed with huge bags, rumpled shirt awkwardly untucked on one side, my first thought was that it must be someone else.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sequence of noticing, of questioning, of looking more closely and then recognizing is routine for the type of cultural sociology I do. We want – for ourselves and our audiences—to see apparently familiar things in the social world as if for the first time again. We think that questioning what you know by looking more deeply is one of the best ways to learn about social phenomena, where the data are not as easily measurable, and where the measures we have are marked by error bars most physicists would scoff at. It’s a different kind of knowing, this understanding or as </a:t>
            </a:r>
            <a:r>
              <a:rPr lang="en-US" sz="1200" kern="1200" dirty="0" err="1">
                <a:solidFill>
                  <a:schemeClr val="tx1"/>
                </a:solidFill>
                <a:effectLst/>
                <a:latin typeface="+mn-lt"/>
                <a:ea typeface="+mn-ea"/>
                <a:cs typeface="+mn-cs"/>
              </a:rPr>
              <a:t>Wittgeinstein</a:t>
            </a:r>
            <a:r>
              <a:rPr lang="en-US" sz="1200" kern="1200" dirty="0">
                <a:solidFill>
                  <a:schemeClr val="tx1"/>
                </a:solidFill>
                <a:effectLst/>
                <a:latin typeface="+mn-lt"/>
                <a:ea typeface="+mn-ea"/>
                <a:cs typeface="+mn-cs"/>
              </a:rPr>
              <a:t> called it, </a:t>
            </a:r>
            <a:r>
              <a:rPr lang="en-US" sz="1200" i="1" kern="1200" dirty="0">
                <a:solidFill>
                  <a:schemeClr val="tx1"/>
                </a:solidFill>
                <a:effectLst/>
                <a:latin typeface="+mn-lt"/>
                <a:ea typeface="+mn-ea"/>
                <a:cs typeface="+mn-cs"/>
              </a:rPr>
              <a:t>verstehen. </a:t>
            </a:r>
            <a:r>
              <a:rPr lang="en-US" sz="1200" kern="1200" dirty="0">
                <a:solidFill>
                  <a:schemeClr val="tx1"/>
                </a:solidFill>
                <a:effectLst/>
                <a:latin typeface="+mn-lt"/>
                <a:ea typeface="+mn-ea"/>
                <a:cs typeface="+mn-cs"/>
              </a:rPr>
              <a:t>It’s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neither generalizable nor appropriate for verification in the same way that knowledge in physics is, and no doubt there are some in the physical sciences—even in this room – who think of it as useless. And today I’ll share with you a study that uses this type of data as well as one that uses more familiar large-scale quantitative data.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By looking the second time and seeing with fresh eyes, though, we believe we can more deeply comprehend whatever thing we think is worthy of our study and to grasp its significance. In my case, it was upon the second look, as I realized that it was Lydia, that I  wondered whether I had caught her on an off day. Maybe something in me wanted to assume an off day, knowing that it’s walk in the park to study students in distress. But no, as I would learn over the next ninety minutes in our second interview of the project, this was not an off day. This was, for Lydia, a very typical day in fact—and her hanging head and baggy eyes, sadly, as much an embodiment for her wellbeing this year as her perfect posture had been a year before?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some details I can’t share about the story that resulted in this change of affect for Lydia. An Ivy League-educated Black woman, she had chosen the university where we met after receiving admission offers to a dizzying array of graduate programs. She will no doubt be among the top prospects for faculty jobs in her fields – if she decides to choose academe. You see, academe failed Lydia. It allowed the faculty mentor whom she moved across the country to study with to persist in a pattern of sexual harassment – him gathering honor after honor in prominent circles, her slipping away from the university and her research as often as she could.</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909B233-F361-674E-82C8-0776378E397F}" type="slidenum">
              <a:rPr lang="en-US" smtClean="0"/>
              <a:t>3</a:t>
            </a:fld>
            <a:endParaRPr lang="en-US"/>
          </a:p>
        </p:txBody>
      </p:sp>
    </p:spTree>
    <p:extLst>
      <p:ext uri="{BB962C8B-B14F-4D97-AF65-F5344CB8AC3E}">
        <p14:creationId xmlns:p14="http://schemas.microsoft.com/office/powerpoint/2010/main" val="402414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09B233-F361-674E-82C8-0776378E397F}" type="slidenum">
              <a:rPr lang="en-US" smtClean="0"/>
              <a:t>23</a:t>
            </a:fld>
            <a:endParaRPr lang="en-US"/>
          </a:p>
        </p:txBody>
      </p:sp>
    </p:spTree>
    <p:extLst>
      <p:ext uri="{BB962C8B-B14F-4D97-AF65-F5344CB8AC3E}">
        <p14:creationId xmlns:p14="http://schemas.microsoft.com/office/powerpoint/2010/main" val="806880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from the forest to the trees, my goal for the second study was to understand how students themselves conceptualize support. The first phase of this work examined the sources of support students thought of as most important, and then the paper you see here examined specifically what forms of support from faculty were most important for their persistence and wellbeing. I’ll be sharing with you the stories and perspectives of students, rather than aggregated statistics.</a:t>
            </a:r>
          </a:p>
        </p:txBody>
      </p:sp>
      <p:sp>
        <p:nvSpPr>
          <p:cNvPr id="4" name="Slide Number Placeholder 3"/>
          <p:cNvSpPr>
            <a:spLocks noGrp="1"/>
          </p:cNvSpPr>
          <p:nvPr>
            <p:ph type="sldNum" sz="quarter" idx="5"/>
          </p:nvPr>
        </p:nvSpPr>
        <p:spPr/>
        <p:txBody>
          <a:bodyPr/>
          <a:lstStyle/>
          <a:p>
            <a:fld id="{E909B233-F361-674E-82C8-0776378E397F}" type="slidenum">
              <a:rPr lang="en-US" smtClean="0"/>
              <a:t>26</a:t>
            </a:fld>
            <a:endParaRPr lang="en-US"/>
          </a:p>
        </p:txBody>
      </p:sp>
    </p:spTree>
    <p:extLst>
      <p:ext uri="{BB962C8B-B14F-4D97-AF65-F5344CB8AC3E}">
        <p14:creationId xmlns:p14="http://schemas.microsoft.com/office/powerpoint/2010/main" val="148476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grounded this analysis in a review of the literature on what makes learning in doctoral education unique, and this review elicited a couple of important thing. The first concerns the unique learning expectations placed on graduate students, which are for them to develop what’s called progressive independence. This means working ever more independently in intellectual activities that require cognitive complexity, on the edge of what is currently known. A second major theme about what makes doctoral education unique is the interconnectedness of students developing subject matter skills and content knowledge as well as developing the identity, norms, and discourse expected of scholars in one’s field.</a:t>
            </a:r>
          </a:p>
        </p:txBody>
      </p:sp>
      <p:sp>
        <p:nvSpPr>
          <p:cNvPr id="4" name="Slide Number Placeholder 3"/>
          <p:cNvSpPr>
            <a:spLocks noGrp="1"/>
          </p:cNvSpPr>
          <p:nvPr>
            <p:ph type="sldNum" sz="quarter" idx="5"/>
          </p:nvPr>
        </p:nvSpPr>
        <p:spPr/>
        <p:txBody>
          <a:bodyPr/>
          <a:lstStyle/>
          <a:p>
            <a:fld id="{E909B233-F361-674E-82C8-0776378E397F}" type="slidenum">
              <a:rPr lang="en-US" smtClean="0"/>
              <a:t>27</a:t>
            </a:fld>
            <a:endParaRPr lang="en-US"/>
          </a:p>
        </p:txBody>
      </p:sp>
    </p:spTree>
    <p:extLst>
      <p:ext uri="{BB962C8B-B14F-4D97-AF65-F5344CB8AC3E}">
        <p14:creationId xmlns:p14="http://schemas.microsoft.com/office/powerpoint/2010/main" val="711238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09B233-F361-674E-82C8-0776378E397F}" type="slidenum">
              <a:rPr lang="en-US" smtClean="0"/>
              <a:t>28</a:t>
            </a:fld>
            <a:endParaRPr lang="en-US"/>
          </a:p>
        </p:txBody>
      </p:sp>
    </p:spTree>
    <p:extLst>
      <p:ext uri="{BB962C8B-B14F-4D97-AF65-F5344CB8AC3E}">
        <p14:creationId xmlns:p14="http://schemas.microsoft.com/office/powerpoint/2010/main" val="442801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faculty do around academics that’s just as important as supporting their academic work is helping them reframe the difficulty of graduate school, effectively encouraging a growth mindset.</a:t>
            </a:r>
          </a:p>
        </p:txBody>
      </p:sp>
      <p:sp>
        <p:nvSpPr>
          <p:cNvPr id="4" name="Slide Number Placeholder 3"/>
          <p:cNvSpPr>
            <a:spLocks noGrp="1"/>
          </p:cNvSpPr>
          <p:nvPr>
            <p:ph type="sldNum" sz="quarter" idx="10"/>
          </p:nvPr>
        </p:nvSpPr>
        <p:spPr/>
        <p:txBody>
          <a:bodyPr/>
          <a:lstStyle/>
          <a:p>
            <a:fld id="{E909B233-F361-674E-82C8-0776378E397F}" type="slidenum">
              <a:rPr lang="en-US" smtClean="0"/>
              <a:t>29</a:t>
            </a:fld>
            <a:endParaRPr lang="en-US"/>
          </a:p>
        </p:txBody>
      </p:sp>
    </p:spTree>
    <p:extLst>
      <p:ext uri="{BB962C8B-B14F-4D97-AF65-F5344CB8AC3E}">
        <p14:creationId xmlns:p14="http://schemas.microsoft.com/office/powerpoint/2010/main" val="1507662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former emphasizes external matters—the work and its inherent difficulty—whereas personal validation focuses on qualities in and of students. Both involve shifting mindsets, but whereas reframing struggle changed how students saw the work and the path before them, validation reframed students’ sense of themselves as doers of that work and members of the academic community (</a:t>
            </a:r>
            <a:r>
              <a:rPr lang="en-US" sz="1200" kern="1200" dirty="0" err="1">
                <a:solidFill>
                  <a:schemeClr val="tx1"/>
                </a:solidFill>
                <a:effectLst/>
                <a:latin typeface="+mn-lt"/>
                <a:ea typeface="+mn-ea"/>
                <a:cs typeface="+mn-cs"/>
              </a:rPr>
              <a:t>Rendón</a:t>
            </a:r>
            <a:r>
              <a:rPr lang="en-US" sz="1200" kern="1200" dirty="0">
                <a:solidFill>
                  <a:schemeClr val="tx1"/>
                </a:solidFill>
                <a:effectLst/>
                <a:latin typeface="+mn-lt"/>
                <a:ea typeface="+mn-ea"/>
                <a:cs typeface="+mn-cs"/>
              </a:rPr>
              <a:t>, 1994). </a:t>
            </a:r>
          </a:p>
        </p:txBody>
      </p:sp>
      <p:sp>
        <p:nvSpPr>
          <p:cNvPr id="4" name="Slide Number Placeholder 3"/>
          <p:cNvSpPr>
            <a:spLocks noGrp="1"/>
          </p:cNvSpPr>
          <p:nvPr>
            <p:ph type="sldNum" sz="quarter" idx="10"/>
          </p:nvPr>
        </p:nvSpPr>
        <p:spPr/>
        <p:txBody>
          <a:bodyPr/>
          <a:lstStyle/>
          <a:p>
            <a:fld id="{E909B233-F361-674E-82C8-0776378E397F}" type="slidenum">
              <a:rPr lang="en-US" smtClean="0"/>
              <a:t>30</a:t>
            </a:fld>
            <a:endParaRPr lang="en-US"/>
          </a:p>
        </p:txBody>
      </p:sp>
    </p:spTree>
    <p:extLst>
      <p:ext uri="{BB962C8B-B14F-4D97-AF65-F5344CB8AC3E}">
        <p14:creationId xmlns:p14="http://schemas.microsoft.com/office/powerpoint/2010/main" val="2111008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third facet of </a:t>
            </a:r>
          </a:p>
        </p:txBody>
      </p:sp>
      <p:sp>
        <p:nvSpPr>
          <p:cNvPr id="4" name="Slide Number Placeholder 3"/>
          <p:cNvSpPr>
            <a:spLocks noGrp="1"/>
          </p:cNvSpPr>
          <p:nvPr>
            <p:ph type="sldNum" sz="quarter" idx="10"/>
          </p:nvPr>
        </p:nvSpPr>
        <p:spPr/>
        <p:txBody>
          <a:bodyPr/>
          <a:lstStyle/>
          <a:p>
            <a:fld id="{E909B233-F361-674E-82C8-0776378E397F}" type="slidenum">
              <a:rPr lang="en-US" smtClean="0"/>
              <a:t>31</a:t>
            </a:fld>
            <a:endParaRPr lang="en-US"/>
          </a:p>
        </p:txBody>
      </p:sp>
    </p:spTree>
    <p:extLst>
      <p:ext uri="{BB962C8B-B14F-4D97-AF65-F5344CB8AC3E}">
        <p14:creationId xmlns:p14="http://schemas.microsoft.com/office/powerpoint/2010/main" val="120320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four frequently discussed ways that faculty facilitated supportive relationships with students. First, simply, they were around.</a:t>
            </a:r>
          </a:p>
        </p:txBody>
      </p:sp>
      <p:sp>
        <p:nvSpPr>
          <p:cNvPr id="4" name="Slide Number Placeholder 3"/>
          <p:cNvSpPr>
            <a:spLocks noGrp="1"/>
          </p:cNvSpPr>
          <p:nvPr>
            <p:ph type="sldNum" sz="quarter" idx="10"/>
          </p:nvPr>
        </p:nvSpPr>
        <p:spPr/>
        <p:txBody>
          <a:bodyPr/>
          <a:lstStyle/>
          <a:p>
            <a:fld id="{E909B233-F361-674E-82C8-0776378E397F}" type="slidenum">
              <a:rPr lang="en-US" smtClean="0"/>
              <a:t>32</a:t>
            </a:fld>
            <a:endParaRPr lang="en-US"/>
          </a:p>
        </p:txBody>
      </p:sp>
    </p:spTree>
    <p:extLst>
      <p:ext uri="{BB962C8B-B14F-4D97-AF65-F5344CB8AC3E}">
        <p14:creationId xmlns:p14="http://schemas.microsoft.com/office/powerpoint/2010/main" val="632066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9B233-F361-674E-82C8-0776378E397F}" type="slidenum">
              <a:rPr lang="en-US" smtClean="0"/>
              <a:t>33</a:t>
            </a:fld>
            <a:endParaRPr lang="en-US"/>
          </a:p>
        </p:txBody>
      </p:sp>
    </p:spTree>
    <p:extLst>
      <p:ext uri="{BB962C8B-B14F-4D97-AF65-F5344CB8AC3E}">
        <p14:creationId xmlns:p14="http://schemas.microsoft.com/office/powerpoint/2010/main" val="479016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9B233-F361-674E-82C8-0776378E397F}" type="slidenum">
              <a:rPr lang="en-US" smtClean="0"/>
              <a:t>34</a:t>
            </a:fld>
            <a:endParaRPr lang="en-US"/>
          </a:p>
        </p:txBody>
      </p:sp>
    </p:spTree>
    <p:extLst>
      <p:ext uri="{BB962C8B-B14F-4D97-AF65-F5344CB8AC3E}">
        <p14:creationId xmlns:p14="http://schemas.microsoft.com/office/powerpoint/2010/main" val="1967105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from participation as presence</a:t>
            </a:r>
            <a:r>
              <a:rPr lang="en-US" baseline="0" dirty="0"/>
              <a:t> to participation with a sensitivity to power dynamics</a:t>
            </a:r>
            <a:endParaRPr lang="en-US" dirty="0"/>
          </a:p>
        </p:txBody>
      </p:sp>
      <p:sp>
        <p:nvSpPr>
          <p:cNvPr id="4" name="Slide Number Placeholder 3"/>
          <p:cNvSpPr>
            <a:spLocks noGrp="1"/>
          </p:cNvSpPr>
          <p:nvPr>
            <p:ph type="sldNum" sz="quarter" idx="10"/>
          </p:nvPr>
        </p:nvSpPr>
        <p:spPr/>
        <p:txBody>
          <a:bodyPr/>
          <a:lstStyle/>
          <a:p>
            <a:fld id="{E909B233-F361-674E-82C8-0776378E397F}" type="slidenum">
              <a:rPr lang="en-US" smtClean="0"/>
              <a:t>4</a:t>
            </a:fld>
            <a:endParaRPr lang="en-US"/>
          </a:p>
        </p:txBody>
      </p:sp>
    </p:spTree>
    <p:extLst>
      <p:ext uri="{BB962C8B-B14F-4D97-AF65-F5344CB8AC3E}">
        <p14:creationId xmlns:p14="http://schemas.microsoft.com/office/powerpoint/2010/main" val="277230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of 4 fields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were coded as a “1” for subjectivity were also the three that the hierarchical cluster analysis identified as having significantly higher prevalence of anxiety and depression: humanities, art, architecture. We can interpret this set of findings from a perspective that links role strain and symbolic interactionism. In competitive environments and those where standards of excellence are opaque or individualized, social comparison may be especially common (Dijkstra, Kuyper, van der </a:t>
            </a:r>
            <a:r>
              <a:rPr lang="en-US" sz="1200" kern="1200" dirty="0" err="1">
                <a:solidFill>
                  <a:schemeClr val="tx1"/>
                </a:solidFill>
                <a:effectLst/>
                <a:latin typeface="+mn-lt"/>
                <a:ea typeface="+mn-ea"/>
                <a:cs typeface="+mn-cs"/>
              </a:rPr>
              <a:t>Werf</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Buunk</a:t>
            </a:r>
            <a:r>
              <a:rPr lang="en-US" sz="1200" kern="1200" dirty="0">
                <a:solidFill>
                  <a:schemeClr val="tx1"/>
                </a:solidFill>
                <a:effectLst/>
                <a:latin typeface="+mn-lt"/>
                <a:ea typeface="+mn-ea"/>
                <a:cs typeface="+mn-cs"/>
              </a:rPr>
              <a:t>, &amp; van der Zee, 2008), either because there is a sense of a zero-sum-game about success and/or expectations on members are ambiguous. This is consistent with </a:t>
            </a:r>
            <a:r>
              <a:rPr lang="en-US" sz="1200" kern="1200" dirty="0" err="1">
                <a:solidFill>
                  <a:schemeClr val="tx1"/>
                </a:solidFill>
                <a:effectLst/>
                <a:latin typeface="+mn-lt"/>
                <a:ea typeface="+mn-ea"/>
                <a:cs typeface="+mn-cs"/>
              </a:rPr>
              <a:t>Siegrist’s</a:t>
            </a:r>
            <a:r>
              <a:rPr lang="en-US" sz="1200" kern="1200" dirty="0">
                <a:solidFill>
                  <a:schemeClr val="tx1"/>
                </a:solidFill>
                <a:effectLst/>
                <a:latin typeface="+mn-lt"/>
                <a:ea typeface="+mn-ea"/>
                <a:cs typeface="+mn-cs"/>
              </a:rPr>
              <a:t> (1996) findings that experiences in high-effort, low-reward conditions come with adverse health effects.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However, it is also worth noting that I observed competitiveness related to depression and anxiety only at the highest levels of competitiveness, which is consistent with the notion that some competition is positive or neutral but too much may compromise wellbeing.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Support and competition may be conceptually distinct, as are friends and classmates. However, the combination of a negative association between support from friends and depression/anxiety and a positive relationship for competitiveness in courses and depression/anxiety points to a common trend: the power of interactions and relationships with one’s peers.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7751AAE-C996-B447-8F26-053BC497F1EE}" type="slidenum">
              <a:rPr lang="en-US" smtClean="0"/>
              <a:t>36</a:t>
            </a:fld>
            <a:endParaRPr lang="en-US"/>
          </a:p>
        </p:txBody>
      </p:sp>
    </p:spTree>
    <p:extLst>
      <p:ext uri="{BB962C8B-B14F-4D97-AF65-F5344CB8AC3E}">
        <p14:creationId xmlns:p14="http://schemas.microsoft.com/office/powerpoint/2010/main" val="917551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51AAE-C996-B447-8F26-053BC497F1EE}" type="slidenum">
              <a:rPr lang="en-US" smtClean="0"/>
              <a:t>37</a:t>
            </a:fld>
            <a:endParaRPr lang="en-US"/>
          </a:p>
        </p:txBody>
      </p:sp>
    </p:spTree>
    <p:extLst>
      <p:ext uri="{BB962C8B-B14F-4D97-AF65-F5344CB8AC3E}">
        <p14:creationId xmlns:p14="http://schemas.microsoft.com/office/powerpoint/2010/main" val="1630065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academia, an enterprise focused on the life of the mind, mental health carries special salience and direct bearing on one’s ability to fully engage in the work.</a:t>
            </a:r>
            <a:r>
              <a:rPr lang="en-US" dirty="0">
                <a:effectLst/>
              </a:rPr>
              <a:t> </a:t>
            </a:r>
            <a:endParaRPr lang="en-US" dirty="0"/>
          </a:p>
        </p:txBody>
      </p:sp>
      <p:sp>
        <p:nvSpPr>
          <p:cNvPr id="4" name="Slide Number Placeholder 3"/>
          <p:cNvSpPr>
            <a:spLocks noGrp="1"/>
          </p:cNvSpPr>
          <p:nvPr>
            <p:ph type="sldNum" sz="quarter" idx="10"/>
          </p:nvPr>
        </p:nvSpPr>
        <p:spPr/>
        <p:txBody>
          <a:bodyPr/>
          <a:lstStyle/>
          <a:p>
            <a:fld id="{D7751AAE-C996-B447-8F26-053BC497F1EE}" type="slidenum">
              <a:rPr lang="en-US" smtClean="0"/>
              <a:t>5</a:t>
            </a:fld>
            <a:endParaRPr lang="en-US"/>
          </a:p>
        </p:txBody>
      </p:sp>
    </p:spTree>
    <p:extLst>
      <p:ext uri="{BB962C8B-B14F-4D97-AF65-F5344CB8AC3E}">
        <p14:creationId xmlns:p14="http://schemas.microsoft.com/office/powerpoint/2010/main" val="1923038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papers to mention</a:t>
            </a:r>
          </a:p>
          <a:p>
            <a:r>
              <a:rPr lang="en-US" dirty="0"/>
              <a:t>Hyun</a:t>
            </a:r>
          </a:p>
          <a:p>
            <a:endParaRPr lang="en-US" dirty="0"/>
          </a:p>
          <a:p>
            <a:r>
              <a:rPr lang="en-US" sz="1200" kern="1200" dirty="0">
                <a:solidFill>
                  <a:schemeClr val="tx1"/>
                </a:solidFill>
                <a:effectLst/>
                <a:latin typeface="+mn-lt"/>
                <a:ea typeface="+mn-ea"/>
                <a:cs typeface="+mn-cs"/>
              </a:rPr>
              <a:t>Indeed, when surveying a national sample of African Americans and Latino graduate students, the Council of Graduate Schools found 62% reported frequent or occasional worries about their mental or physical health (Sowell, </a:t>
            </a:r>
            <a:r>
              <a:rPr lang="en-US" sz="1200" kern="1200" dirty="0" err="1">
                <a:solidFill>
                  <a:schemeClr val="tx1"/>
                </a:solidFill>
                <a:effectLst/>
                <a:latin typeface="+mn-lt"/>
                <a:ea typeface="+mn-ea"/>
                <a:cs typeface="+mn-cs"/>
              </a:rPr>
              <a:t>Allum</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Okahana</a:t>
            </a:r>
            <a:r>
              <a:rPr lang="en-US" sz="1200" kern="1200" dirty="0">
                <a:solidFill>
                  <a:schemeClr val="tx1"/>
                </a:solidFill>
                <a:effectLst/>
                <a:latin typeface="+mn-lt"/>
                <a:ea typeface="+mn-ea"/>
                <a:cs typeface="+mn-cs"/>
              </a:rPr>
              <a:t>, 2015, p. 38). </a:t>
            </a:r>
            <a:endParaRPr lang="en-US" dirty="0"/>
          </a:p>
        </p:txBody>
      </p:sp>
      <p:sp>
        <p:nvSpPr>
          <p:cNvPr id="4" name="Slide Number Placeholder 3"/>
          <p:cNvSpPr>
            <a:spLocks noGrp="1"/>
          </p:cNvSpPr>
          <p:nvPr>
            <p:ph type="sldNum" sz="quarter" idx="10"/>
          </p:nvPr>
        </p:nvSpPr>
        <p:spPr/>
        <p:txBody>
          <a:bodyPr/>
          <a:lstStyle/>
          <a:p>
            <a:fld id="{D7751AAE-C996-B447-8F26-053BC497F1EE}" type="slidenum">
              <a:rPr lang="en-US" smtClean="0"/>
              <a:t>6</a:t>
            </a:fld>
            <a:endParaRPr lang="en-US"/>
          </a:p>
        </p:txBody>
      </p:sp>
    </p:spTree>
    <p:extLst>
      <p:ext uri="{BB962C8B-B14F-4D97-AF65-F5344CB8AC3E}">
        <p14:creationId xmlns:p14="http://schemas.microsoft.com/office/powerpoint/2010/main" val="1073885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51AAE-C996-B447-8F26-053BC497F1EE}" type="slidenum">
              <a:rPr lang="en-US" smtClean="0"/>
              <a:t>7</a:t>
            </a:fld>
            <a:endParaRPr lang="en-US"/>
          </a:p>
        </p:txBody>
      </p:sp>
    </p:spTree>
    <p:extLst>
      <p:ext uri="{BB962C8B-B14F-4D97-AF65-F5344CB8AC3E}">
        <p14:creationId xmlns:p14="http://schemas.microsoft.com/office/powerpoint/2010/main" val="1158930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51AAE-C996-B447-8F26-053BC497F1EE}" type="slidenum">
              <a:rPr lang="en-US" smtClean="0"/>
              <a:t>8</a:t>
            </a:fld>
            <a:endParaRPr lang="en-US"/>
          </a:p>
        </p:txBody>
      </p:sp>
    </p:spTree>
    <p:extLst>
      <p:ext uri="{BB962C8B-B14F-4D97-AF65-F5344CB8AC3E}">
        <p14:creationId xmlns:p14="http://schemas.microsoft.com/office/powerpoint/2010/main" val="2078984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09B233-F361-674E-82C8-0776378E397F}" type="slidenum">
              <a:rPr lang="en-US" smtClean="0"/>
              <a:t>9</a:t>
            </a:fld>
            <a:endParaRPr lang="en-US"/>
          </a:p>
        </p:txBody>
      </p:sp>
    </p:spTree>
    <p:extLst>
      <p:ext uri="{BB962C8B-B14F-4D97-AF65-F5344CB8AC3E}">
        <p14:creationId xmlns:p14="http://schemas.microsoft.com/office/powerpoint/2010/main" val="2970210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09B233-F361-674E-82C8-0776378E397F}" type="slidenum">
              <a:rPr lang="en-US" smtClean="0"/>
              <a:t>10</a:t>
            </a:fld>
            <a:endParaRPr lang="en-US"/>
          </a:p>
        </p:txBody>
      </p:sp>
    </p:spTree>
    <p:extLst>
      <p:ext uri="{BB962C8B-B14F-4D97-AF65-F5344CB8AC3E}">
        <p14:creationId xmlns:p14="http://schemas.microsoft.com/office/powerpoint/2010/main" val="2467883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C51144-14B5-8E48-B759-BF7E0FF6C31D}" type="datetimeFigureOut">
              <a:rPr lang="en-US" smtClean="0"/>
              <a:t>11/29/18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B330B-0781-BC46-9E4F-72F0DC29D4F9}" type="slidenum">
              <a:rPr lang="en-US" smtClean="0"/>
              <a:t>‹#›</a:t>
            </a:fld>
            <a:endParaRPr lang="en-US"/>
          </a:p>
        </p:txBody>
      </p:sp>
    </p:spTree>
    <p:extLst>
      <p:ext uri="{BB962C8B-B14F-4D97-AF65-F5344CB8AC3E}">
        <p14:creationId xmlns:p14="http://schemas.microsoft.com/office/powerpoint/2010/main" val="112692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C51144-14B5-8E48-B759-BF7E0FF6C31D}" type="datetimeFigureOut">
              <a:rPr lang="en-US" smtClean="0"/>
              <a:t>11/29/18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B330B-0781-BC46-9E4F-72F0DC29D4F9}" type="slidenum">
              <a:rPr lang="en-US" smtClean="0"/>
              <a:t>‹#›</a:t>
            </a:fld>
            <a:endParaRPr lang="en-US"/>
          </a:p>
        </p:txBody>
      </p:sp>
    </p:spTree>
    <p:extLst>
      <p:ext uri="{BB962C8B-B14F-4D97-AF65-F5344CB8AC3E}">
        <p14:creationId xmlns:p14="http://schemas.microsoft.com/office/powerpoint/2010/main" val="6676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C51144-14B5-8E48-B759-BF7E0FF6C31D}" type="datetimeFigureOut">
              <a:rPr lang="en-US" smtClean="0"/>
              <a:t>11/29/18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B330B-0781-BC46-9E4F-72F0DC29D4F9}" type="slidenum">
              <a:rPr lang="en-US" smtClean="0"/>
              <a:t>‹#›</a:t>
            </a:fld>
            <a:endParaRPr lang="en-US"/>
          </a:p>
        </p:txBody>
      </p:sp>
    </p:spTree>
    <p:extLst>
      <p:ext uri="{BB962C8B-B14F-4D97-AF65-F5344CB8AC3E}">
        <p14:creationId xmlns:p14="http://schemas.microsoft.com/office/powerpoint/2010/main" val="110448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C51144-14B5-8E48-B759-BF7E0FF6C31D}" type="datetimeFigureOut">
              <a:rPr lang="en-US" smtClean="0"/>
              <a:t>11/29/18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B330B-0781-BC46-9E4F-72F0DC29D4F9}" type="slidenum">
              <a:rPr lang="en-US" smtClean="0"/>
              <a:t>‹#›</a:t>
            </a:fld>
            <a:endParaRPr lang="en-US"/>
          </a:p>
        </p:txBody>
      </p:sp>
    </p:spTree>
    <p:extLst>
      <p:ext uri="{BB962C8B-B14F-4D97-AF65-F5344CB8AC3E}">
        <p14:creationId xmlns:p14="http://schemas.microsoft.com/office/powerpoint/2010/main" val="1064131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C51144-14B5-8E48-B759-BF7E0FF6C31D}" type="datetimeFigureOut">
              <a:rPr lang="en-US" smtClean="0"/>
              <a:t>11/29/18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B330B-0781-BC46-9E4F-72F0DC29D4F9}" type="slidenum">
              <a:rPr lang="en-US" smtClean="0"/>
              <a:t>‹#›</a:t>
            </a:fld>
            <a:endParaRPr lang="en-US"/>
          </a:p>
        </p:txBody>
      </p:sp>
    </p:spTree>
    <p:extLst>
      <p:ext uri="{BB962C8B-B14F-4D97-AF65-F5344CB8AC3E}">
        <p14:creationId xmlns:p14="http://schemas.microsoft.com/office/powerpoint/2010/main" val="79321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C51144-14B5-8E48-B759-BF7E0FF6C31D}" type="datetimeFigureOut">
              <a:rPr lang="en-US" smtClean="0"/>
              <a:t>11/29/18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B330B-0781-BC46-9E4F-72F0DC29D4F9}" type="slidenum">
              <a:rPr lang="en-US" smtClean="0"/>
              <a:t>‹#›</a:t>
            </a:fld>
            <a:endParaRPr lang="en-US"/>
          </a:p>
        </p:txBody>
      </p:sp>
    </p:spTree>
    <p:extLst>
      <p:ext uri="{BB962C8B-B14F-4D97-AF65-F5344CB8AC3E}">
        <p14:creationId xmlns:p14="http://schemas.microsoft.com/office/powerpoint/2010/main" val="2073053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C51144-14B5-8E48-B759-BF7E0FF6C31D}" type="datetimeFigureOut">
              <a:rPr lang="en-US" smtClean="0"/>
              <a:t>11/29/18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2B330B-0781-BC46-9E4F-72F0DC29D4F9}" type="slidenum">
              <a:rPr lang="en-US" smtClean="0"/>
              <a:t>‹#›</a:t>
            </a:fld>
            <a:endParaRPr lang="en-US"/>
          </a:p>
        </p:txBody>
      </p:sp>
    </p:spTree>
    <p:extLst>
      <p:ext uri="{BB962C8B-B14F-4D97-AF65-F5344CB8AC3E}">
        <p14:creationId xmlns:p14="http://schemas.microsoft.com/office/powerpoint/2010/main" val="103198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C51144-14B5-8E48-B759-BF7E0FF6C31D}" type="datetimeFigureOut">
              <a:rPr lang="en-US" smtClean="0"/>
              <a:t>11/29/18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2B330B-0781-BC46-9E4F-72F0DC29D4F9}" type="slidenum">
              <a:rPr lang="en-US" smtClean="0"/>
              <a:t>‹#›</a:t>
            </a:fld>
            <a:endParaRPr lang="en-US"/>
          </a:p>
        </p:txBody>
      </p:sp>
    </p:spTree>
    <p:extLst>
      <p:ext uri="{BB962C8B-B14F-4D97-AF65-F5344CB8AC3E}">
        <p14:creationId xmlns:p14="http://schemas.microsoft.com/office/powerpoint/2010/main" val="1573223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51144-14B5-8E48-B759-BF7E0FF6C31D}" type="datetimeFigureOut">
              <a:rPr lang="en-US" smtClean="0"/>
              <a:t>11/29/18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2B330B-0781-BC46-9E4F-72F0DC29D4F9}" type="slidenum">
              <a:rPr lang="en-US" smtClean="0"/>
              <a:t>‹#›</a:t>
            </a:fld>
            <a:endParaRPr lang="en-US"/>
          </a:p>
        </p:txBody>
      </p:sp>
    </p:spTree>
    <p:extLst>
      <p:ext uri="{BB962C8B-B14F-4D97-AF65-F5344CB8AC3E}">
        <p14:creationId xmlns:p14="http://schemas.microsoft.com/office/powerpoint/2010/main" val="1351055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C51144-14B5-8E48-B759-BF7E0FF6C31D}" type="datetimeFigureOut">
              <a:rPr lang="en-US" smtClean="0"/>
              <a:t>11/29/18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B330B-0781-BC46-9E4F-72F0DC29D4F9}" type="slidenum">
              <a:rPr lang="en-US" smtClean="0"/>
              <a:t>‹#›</a:t>
            </a:fld>
            <a:endParaRPr lang="en-US"/>
          </a:p>
        </p:txBody>
      </p:sp>
    </p:spTree>
    <p:extLst>
      <p:ext uri="{BB962C8B-B14F-4D97-AF65-F5344CB8AC3E}">
        <p14:creationId xmlns:p14="http://schemas.microsoft.com/office/powerpoint/2010/main" val="1847138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C51144-14B5-8E48-B759-BF7E0FF6C31D}" type="datetimeFigureOut">
              <a:rPr lang="en-US" smtClean="0"/>
              <a:t>11/29/18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B330B-0781-BC46-9E4F-72F0DC29D4F9}" type="slidenum">
              <a:rPr lang="en-US" smtClean="0"/>
              <a:t>‹#›</a:t>
            </a:fld>
            <a:endParaRPr lang="en-US"/>
          </a:p>
        </p:txBody>
      </p:sp>
    </p:spTree>
    <p:extLst>
      <p:ext uri="{BB962C8B-B14F-4D97-AF65-F5344CB8AC3E}">
        <p14:creationId xmlns:p14="http://schemas.microsoft.com/office/powerpoint/2010/main" val="831168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51144-14B5-8E48-B759-BF7E0FF6C31D}" type="datetimeFigureOut">
              <a:rPr lang="en-US" smtClean="0"/>
              <a:t>11/29/18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B330B-0781-BC46-9E4F-72F0DC29D4F9}" type="slidenum">
              <a:rPr lang="en-US" smtClean="0"/>
              <a:t>‹#›</a:t>
            </a:fld>
            <a:endParaRPr lang="en-US"/>
          </a:p>
        </p:txBody>
      </p:sp>
    </p:spTree>
    <p:extLst>
      <p:ext uri="{BB962C8B-B14F-4D97-AF65-F5344CB8AC3E}">
        <p14:creationId xmlns:p14="http://schemas.microsoft.com/office/powerpoint/2010/main" val="1948291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978" y="613766"/>
            <a:ext cx="10740043" cy="1470025"/>
          </a:xfrm>
        </p:spPr>
        <p:txBody>
          <a:bodyPr>
            <a:normAutofit fontScale="90000"/>
          </a:bodyPr>
          <a:lstStyle/>
          <a:p>
            <a:r>
              <a:rPr lang="en-US" sz="4900" b="1" dirty="0">
                <a:latin typeface="Oriya MN" pitchFamily="2" charset="0"/>
                <a:cs typeface="Oriya MN" pitchFamily="2" charset="0"/>
              </a:rPr>
              <a:t>Mental Health in Graduate Education</a:t>
            </a:r>
            <a:r>
              <a:rPr lang="en-US" sz="4900" b="1" dirty="0"/>
              <a:t>: </a:t>
            </a:r>
            <a:br>
              <a:rPr lang="en-US" b="1" dirty="0"/>
            </a:br>
            <a:r>
              <a:rPr lang="en-US" sz="4400" b="1" dirty="0">
                <a:latin typeface="Oriya MN" pitchFamily="2" charset="0"/>
                <a:cs typeface="Oriya MN" pitchFamily="2" charset="0"/>
              </a:rPr>
              <a:t>What Faculty, Friends, and Family Can Do</a:t>
            </a:r>
          </a:p>
        </p:txBody>
      </p:sp>
      <p:sp>
        <p:nvSpPr>
          <p:cNvPr id="3" name="Subtitle 2"/>
          <p:cNvSpPr>
            <a:spLocks noGrp="1"/>
          </p:cNvSpPr>
          <p:nvPr>
            <p:ph type="subTitle" idx="1"/>
          </p:nvPr>
        </p:nvSpPr>
        <p:spPr>
          <a:xfrm>
            <a:off x="1169673" y="2478812"/>
            <a:ext cx="7875493" cy="1882308"/>
          </a:xfrm>
        </p:spPr>
        <p:txBody>
          <a:bodyPr>
            <a:normAutofit fontScale="25000" lnSpcReduction="20000"/>
          </a:bodyPr>
          <a:lstStyle/>
          <a:p>
            <a:pPr algn="l"/>
            <a:r>
              <a:rPr lang="en-US" sz="14400" b="1" dirty="0">
                <a:solidFill>
                  <a:schemeClr val="tx1">
                    <a:lumMod val="85000"/>
                    <a:lumOff val="15000"/>
                  </a:schemeClr>
                </a:solidFill>
                <a:latin typeface="Oriya MN" pitchFamily="2" charset="0"/>
                <a:cs typeface="Oriya MN" pitchFamily="2" charset="0"/>
              </a:rPr>
              <a:t>Julie R. Posselt</a:t>
            </a:r>
          </a:p>
          <a:p>
            <a:pPr algn="l"/>
            <a:r>
              <a:rPr lang="en-US" sz="9600" dirty="0">
                <a:solidFill>
                  <a:schemeClr val="tx1">
                    <a:lumMod val="85000"/>
                    <a:lumOff val="15000"/>
                  </a:schemeClr>
                </a:solidFill>
                <a:latin typeface="Oriya MN" pitchFamily="2" charset="0"/>
                <a:cs typeface="Oriya MN" pitchFamily="2" charset="0"/>
              </a:rPr>
              <a:t>University of Southern California</a:t>
            </a:r>
            <a:endParaRPr lang="en-US" sz="9600" dirty="0">
              <a:latin typeface="Oriya MN" pitchFamily="2" charset="0"/>
              <a:cs typeface="Oriya MN" pitchFamily="2" charset="0"/>
            </a:endParaRPr>
          </a:p>
          <a:p>
            <a:pPr algn="l"/>
            <a:r>
              <a:rPr lang="en-US" sz="9600" dirty="0">
                <a:latin typeface="Oriya MN" pitchFamily="2" charset="0"/>
                <a:cs typeface="Oriya MN" pitchFamily="2" charset="0"/>
              </a:rPr>
              <a:t>      jrposselt@gmail.com</a:t>
            </a:r>
          </a:p>
          <a:p>
            <a:pPr algn="l"/>
            <a:r>
              <a:rPr lang="en-US" sz="9600" dirty="0">
                <a:latin typeface="Oriya MN" pitchFamily="2" charset="0"/>
                <a:cs typeface="Oriya MN" pitchFamily="2" charset="0"/>
              </a:rPr>
              <a:t>     @</a:t>
            </a:r>
            <a:r>
              <a:rPr lang="en-US" sz="9600" dirty="0" err="1">
                <a:latin typeface="Oriya MN" pitchFamily="2" charset="0"/>
                <a:cs typeface="Oriya MN" pitchFamily="2" charset="0"/>
              </a:rPr>
              <a:t>JuliePosselt</a:t>
            </a:r>
            <a:endParaRPr lang="en-US" sz="9600" dirty="0">
              <a:latin typeface="Oriya MN" pitchFamily="2" charset="0"/>
              <a:cs typeface="Oriya MN" pitchFamily="2" charset="0"/>
            </a:endParaRPr>
          </a:p>
          <a:p>
            <a:pPr algn="l"/>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000" y="3268854"/>
            <a:ext cx="300223" cy="3022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5102" y="3626343"/>
            <a:ext cx="321120" cy="32112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5117" y="2372102"/>
            <a:ext cx="3014260" cy="1460242"/>
          </a:xfrm>
          <a:prstGeom prst="rect">
            <a:avLst/>
          </a:prstGeom>
        </p:spPr>
      </p:pic>
      <p:pic>
        <p:nvPicPr>
          <p:cNvPr id="14" name="Picture 2" descr="C:\Users\cwmsch\Documents\Funding\All Funded Projects\NSF-Includes 2016\Workshops AY 2016-17\IGEN_logo_full_color.png">
            <a:extLst>
              <a:ext uri="{FF2B5EF4-FFF2-40B4-BE49-F238E27FC236}">
                <a16:creationId xmlns:a16="http://schemas.microsoft.com/office/drawing/2014/main" id="{58704E42-C0D6-B741-9908-E517E4AFAC5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24659" y="4361120"/>
            <a:ext cx="4722566" cy="169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92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2E8CC42-D0BC-9341-B310-452695BB30B6}"/>
              </a:ext>
            </a:extLst>
          </p:cNvPr>
          <p:cNvSpPr txBox="1"/>
          <p:nvPr/>
        </p:nvSpPr>
        <p:spPr>
          <a:xfrm>
            <a:off x="4859894" y="1756063"/>
            <a:ext cx="4447309" cy="3345873"/>
          </a:xfrm>
          <a:prstGeom prst="rect">
            <a:avLst/>
          </a:prstGeom>
          <a:noFill/>
        </p:spPr>
        <p:txBody>
          <a:bodyPr wrap="square" rtlCol="0">
            <a:spAutoFit/>
          </a:bodyPr>
          <a:lstStyle/>
          <a:p>
            <a:endParaRPr lang="en-US" dirty="0"/>
          </a:p>
        </p:txBody>
      </p:sp>
      <p:sp>
        <p:nvSpPr>
          <p:cNvPr id="13" name="Content Placeholder 5">
            <a:extLst>
              <a:ext uri="{FF2B5EF4-FFF2-40B4-BE49-F238E27FC236}">
                <a16:creationId xmlns:a16="http://schemas.microsoft.com/office/drawing/2014/main" id="{C335990A-0A3F-1F41-884C-D31C5AD014E4}"/>
              </a:ext>
            </a:extLst>
          </p:cNvPr>
          <p:cNvSpPr txBox="1">
            <a:spLocks/>
          </p:cNvSpPr>
          <p:nvPr/>
        </p:nvSpPr>
        <p:spPr>
          <a:xfrm>
            <a:off x="5447500" y="2090861"/>
            <a:ext cx="6400789" cy="2676276"/>
          </a:xfrm>
          <a:prstGeom prst="rect">
            <a:avLst/>
          </a:prstGeom>
          <a:solidFill>
            <a:schemeClr val="bg1">
              <a:alpha val="75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r>
              <a:rPr lang="en-US" sz="3200" dirty="0"/>
              <a:t>What are the forms &amp; sources of faculty support experienced by PhD students in STEM who identify as women, Black, and/or Latinx?</a:t>
            </a:r>
          </a:p>
          <a:p>
            <a:endParaRPr lang="en-US" sz="3200" dirty="0"/>
          </a:p>
          <a:p>
            <a:endParaRPr lang="en-US" sz="2400" dirty="0"/>
          </a:p>
        </p:txBody>
      </p:sp>
      <p:pic>
        <p:nvPicPr>
          <p:cNvPr id="5" name="Picture 4">
            <a:extLst>
              <a:ext uri="{FF2B5EF4-FFF2-40B4-BE49-F238E27FC236}">
                <a16:creationId xmlns:a16="http://schemas.microsoft.com/office/drawing/2014/main" id="{C3AEF85C-62D6-7947-98F4-79C26C7F25D7}"/>
              </a:ext>
            </a:extLst>
          </p:cNvPr>
          <p:cNvPicPr>
            <a:picLocks noChangeAspect="1"/>
          </p:cNvPicPr>
          <p:nvPr/>
        </p:nvPicPr>
        <p:blipFill rotWithShape="1">
          <a:blip r:embed="rId3"/>
          <a:srcRect t="12652" r="78581" b="30035"/>
          <a:stretch/>
        </p:blipFill>
        <p:spPr>
          <a:xfrm>
            <a:off x="551951" y="0"/>
            <a:ext cx="4556502" cy="6858000"/>
          </a:xfrm>
          <a:prstGeom prst="rect">
            <a:avLst/>
          </a:prstGeom>
        </p:spPr>
      </p:pic>
    </p:spTree>
    <p:extLst>
      <p:ext uri="{BB962C8B-B14F-4D97-AF65-F5344CB8AC3E}">
        <p14:creationId xmlns:p14="http://schemas.microsoft.com/office/powerpoint/2010/main" val="1149267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3708" y="365125"/>
            <a:ext cx="10515600" cy="1325563"/>
          </a:xfrm>
        </p:spPr>
        <p:txBody>
          <a:bodyPr/>
          <a:lstStyle/>
          <a:p>
            <a:r>
              <a:rPr lang="en-US" dirty="0"/>
              <a:t>Theoretical perspectives</a:t>
            </a:r>
          </a:p>
        </p:txBody>
      </p:sp>
      <p:sp>
        <p:nvSpPr>
          <p:cNvPr id="8" name="Text Placeholder 7"/>
          <p:cNvSpPr>
            <a:spLocks noGrp="1"/>
          </p:cNvSpPr>
          <p:nvPr>
            <p:ph type="body" idx="1"/>
          </p:nvPr>
        </p:nvSpPr>
        <p:spPr>
          <a:xfrm>
            <a:off x="453708" y="1690688"/>
            <a:ext cx="5157787" cy="823912"/>
          </a:xfrm>
        </p:spPr>
        <p:txBody>
          <a:bodyPr/>
          <a:lstStyle/>
          <a:p>
            <a:r>
              <a:rPr lang="en-US" sz="3200" dirty="0"/>
              <a:t>Role strain</a:t>
            </a:r>
          </a:p>
        </p:txBody>
      </p:sp>
      <p:sp>
        <p:nvSpPr>
          <p:cNvPr id="9" name="Content Placeholder 8"/>
          <p:cNvSpPr>
            <a:spLocks noGrp="1"/>
          </p:cNvSpPr>
          <p:nvPr>
            <p:ph sz="half" idx="2"/>
          </p:nvPr>
        </p:nvSpPr>
        <p:spPr>
          <a:xfrm>
            <a:off x="453708" y="2514600"/>
            <a:ext cx="5500052" cy="3684588"/>
          </a:xfrm>
        </p:spPr>
        <p:txBody>
          <a:bodyPr/>
          <a:lstStyle/>
          <a:p>
            <a:r>
              <a:rPr lang="en-US" dirty="0"/>
              <a:t>Systemic, role-related inequalities elevate stress more than short-term, isolated incidents.</a:t>
            </a:r>
            <a:r>
              <a:rPr lang="en-US" baseline="30000" dirty="0"/>
              <a:t>1</a:t>
            </a:r>
          </a:p>
          <a:p>
            <a:r>
              <a:rPr lang="en-US" dirty="0"/>
              <a:t>Risk factors in socio-organizational contexts exacerbate/ moderate individual-level vulnerabilities to mental health among young people.</a:t>
            </a:r>
            <a:r>
              <a:rPr lang="en-US" baseline="30000" dirty="0"/>
              <a:t>2</a:t>
            </a:r>
          </a:p>
        </p:txBody>
      </p:sp>
      <p:sp>
        <p:nvSpPr>
          <p:cNvPr id="10" name="Text Placeholder 9"/>
          <p:cNvSpPr>
            <a:spLocks noGrp="1"/>
          </p:cNvSpPr>
          <p:nvPr>
            <p:ph type="body" sz="quarter" idx="3"/>
          </p:nvPr>
        </p:nvSpPr>
        <p:spPr>
          <a:xfrm>
            <a:off x="6172200" y="1690688"/>
            <a:ext cx="5183188" cy="823912"/>
          </a:xfrm>
        </p:spPr>
        <p:txBody>
          <a:bodyPr>
            <a:normAutofit/>
          </a:bodyPr>
          <a:lstStyle/>
          <a:p>
            <a:r>
              <a:rPr lang="en-US" sz="3200" dirty="0"/>
              <a:t>Self-determination theory</a:t>
            </a:r>
          </a:p>
        </p:txBody>
      </p:sp>
      <p:sp>
        <p:nvSpPr>
          <p:cNvPr id="11" name="Content Placeholder 10"/>
          <p:cNvSpPr>
            <a:spLocks noGrp="1"/>
          </p:cNvSpPr>
          <p:nvPr>
            <p:ph sz="quarter" idx="4"/>
          </p:nvPr>
        </p:nvSpPr>
        <p:spPr>
          <a:xfrm>
            <a:off x="6172200" y="2514600"/>
            <a:ext cx="5646420" cy="4343400"/>
          </a:xfrm>
        </p:spPr>
        <p:txBody>
          <a:bodyPr>
            <a:normAutofit/>
          </a:bodyPr>
          <a:lstStyle/>
          <a:p>
            <a:r>
              <a:rPr lang="en-US" i="1" dirty="0"/>
              <a:t>Autonomy, Competence, and Relatedness </a:t>
            </a:r>
            <a:r>
              <a:rPr lang="en-US" dirty="0"/>
              <a:t>drive motivation and wellbeing.</a:t>
            </a:r>
          </a:p>
          <a:p>
            <a:r>
              <a:rPr lang="en-US" dirty="0"/>
              <a:t>Discrimination or weak support, in a context centered on becoming an independent scholar,  will compromise sense of</a:t>
            </a:r>
          </a:p>
          <a:p>
            <a:pPr lvl="1"/>
            <a:r>
              <a:rPr lang="en-US" dirty="0"/>
              <a:t>ability (</a:t>
            </a:r>
            <a:r>
              <a:rPr lang="en-US" dirty="0" err="1"/>
              <a:t>ie</a:t>
            </a:r>
            <a:r>
              <a:rPr lang="en-US" dirty="0"/>
              <a:t>, competence &amp; autonomy)</a:t>
            </a:r>
          </a:p>
          <a:p>
            <a:pPr lvl="1"/>
            <a:r>
              <a:rPr lang="en-US" dirty="0"/>
              <a:t>belonging (</a:t>
            </a:r>
            <a:r>
              <a:rPr lang="en-US" dirty="0" err="1"/>
              <a:t>ie</a:t>
            </a:r>
            <a:r>
              <a:rPr lang="en-US" dirty="0"/>
              <a:t>, relatedness) </a:t>
            </a:r>
          </a:p>
          <a:p>
            <a:pPr lvl="1"/>
            <a:endParaRPr lang="en-US" dirty="0"/>
          </a:p>
          <a:p>
            <a:endParaRPr lang="en-US" baseline="30000" dirty="0"/>
          </a:p>
          <a:p>
            <a:endParaRPr lang="en-US" dirty="0"/>
          </a:p>
          <a:p>
            <a:endParaRPr lang="en-US" dirty="0"/>
          </a:p>
        </p:txBody>
      </p:sp>
      <p:sp>
        <p:nvSpPr>
          <p:cNvPr id="2" name="Rectangle 1"/>
          <p:cNvSpPr/>
          <p:nvPr/>
        </p:nvSpPr>
        <p:spPr>
          <a:xfrm>
            <a:off x="648059" y="5737523"/>
            <a:ext cx="2059410" cy="923330"/>
          </a:xfrm>
          <a:prstGeom prst="rect">
            <a:avLst/>
          </a:prstGeom>
        </p:spPr>
        <p:txBody>
          <a:bodyPr wrap="none">
            <a:spAutoFit/>
          </a:bodyPr>
          <a:lstStyle/>
          <a:p>
            <a:r>
              <a:rPr lang="en-US" dirty="0"/>
              <a:t>1 Kahn et al, 1964</a:t>
            </a:r>
          </a:p>
          <a:p>
            <a:r>
              <a:rPr lang="en-US" dirty="0"/>
              <a:t>2 Bowman, 2013</a:t>
            </a:r>
          </a:p>
          <a:p>
            <a:r>
              <a:rPr lang="en-US" dirty="0"/>
              <a:t>3 Deci &amp; Ryan, 2015</a:t>
            </a:r>
          </a:p>
        </p:txBody>
      </p:sp>
    </p:spTree>
    <p:extLst>
      <p:ext uri="{BB962C8B-B14F-4D97-AF65-F5344CB8AC3E}">
        <p14:creationId xmlns:p14="http://schemas.microsoft.com/office/powerpoint/2010/main" val="1930630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351406"/>
            <a:ext cx="10515600" cy="1325563"/>
          </a:xfrm>
        </p:spPr>
        <p:txBody>
          <a:bodyPr/>
          <a:lstStyle/>
          <a:p>
            <a:r>
              <a:rPr lang="en-US" dirty="0"/>
              <a:t>Concurrent mixed methods research design</a:t>
            </a:r>
          </a:p>
        </p:txBody>
      </p:sp>
      <p:sp>
        <p:nvSpPr>
          <p:cNvPr id="5" name="Text Placeholder 4"/>
          <p:cNvSpPr>
            <a:spLocks noGrp="1"/>
          </p:cNvSpPr>
          <p:nvPr>
            <p:ph type="body" idx="1"/>
          </p:nvPr>
        </p:nvSpPr>
        <p:spPr>
          <a:xfrm>
            <a:off x="839788" y="1209044"/>
            <a:ext cx="5157787" cy="823912"/>
          </a:xfrm>
        </p:spPr>
        <p:txBody>
          <a:bodyPr>
            <a:noAutofit/>
          </a:bodyPr>
          <a:lstStyle/>
          <a:p>
            <a:r>
              <a:rPr lang="en-US" sz="3200" dirty="0"/>
              <a:t>Large-scale, quantitative</a:t>
            </a:r>
          </a:p>
        </p:txBody>
      </p:sp>
      <p:sp>
        <p:nvSpPr>
          <p:cNvPr id="6" name="Content Placeholder 5"/>
          <p:cNvSpPr>
            <a:spLocks noGrp="1"/>
          </p:cNvSpPr>
          <p:nvPr>
            <p:ph sz="half" idx="2"/>
          </p:nvPr>
        </p:nvSpPr>
        <p:spPr>
          <a:xfrm>
            <a:off x="839788" y="1969865"/>
            <a:ext cx="4664900" cy="3374508"/>
          </a:xfrm>
        </p:spPr>
        <p:txBody>
          <a:bodyPr>
            <a:noAutofit/>
          </a:bodyPr>
          <a:lstStyle/>
          <a:p>
            <a:r>
              <a:rPr lang="en-US" sz="2400" dirty="0"/>
              <a:t>Prevalence of and risk factors for depression &amp; anxiety</a:t>
            </a:r>
            <a:br>
              <a:rPr lang="en-US" sz="2400" dirty="0"/>
            </a:br>
            <a:r>
              <a:rPr lang="en-US" sz="2400" dirty="0"/>
              <a:t>(69 universities; 21 fields).</a:t>
            </a:r>
          </a:p>
          <a:p>
            <a:r>
              <a:rPr lang="en-US" sz="2400" dirty="0"/>
              <a:t>Role of racial discrimination, competitiveness, &amp; support with respect to depression &amp; anxiety</a:t>
            </a:r>
            <a:r>
              <a:rPr lang="en-US" baseline="30000" dirty="0"/>
              <a:t>1</a:t>
            </a:r>
            <a:r>
              <a:rPr lang="en-US" dirty="0"/>
              <a:t> </a:t>
            </a:r>
            <a:r>
              <a:rPr lang="en-US" baseline="30000" dirty="0"/>
              <a:t>2</a:t>
            </a:r>
          </a:p>
        </p:txBody>
      </p:sp>
      <p:sp>
        <p:nvSpPr>
          <p:cNvPr id="8" name="Text Placeholder 7"/>
          <p:cNvSpPr>
            <a:spLocks noGrp="1"/>
          </p:cNvSpPr>
          <p:nvPr>
            <p:ph type="body" sz="quarter" idx="3"/>
          </p:nvPr>
        </p:nvSpPr>
        <p:spPr>
          <a:xfrm>
            <a:off x="5859176" y="1197040"/>
            <a:ext cx="5496212" cy="823912"/>
          </a:xfrm>
        </p:spPr>
        <p:txBody>
          <a:bodyPr>
            <a:noAutofit/>
          </a:bodyPr>
          <a:lstStyle/>
          <a:p>
            <a:r>
              <a:rPr lang="en-US" sz="3200" dirty="0"/>
              <a:t>PhD program-level, qualitative</a:t>
            </a:r>
          </a:p>
        </p:txBody>
      </p:sp>
      <p:sp>
        <p:nvSpPr>
          <p:cNvPr id="7" name="Content Placeholder 6"/>
          <p:cNvSpPr>
            <a:spLocks noGrp="1"/>
          </p:cNvSpPr>
          <p:nvPr>
            <p:ph sz="quarter" idx="4"/>
          </p:nvPr>
        </p:nvSpPr>
        <p:spPr>
          <a:xfrm>
            <a:off x="5859176" y="1953286"/>
            <a:ext cx="6035040" cy="3151225"/>
          </a:xfrm>
        </p:spPr>
        <p:txBody>
          <a:bodyPr>
            <a:noAutofit/>
          </a:bodyPr>
          <a:lstStyle/>
          <a:p>
            <a:r>
              <a:rPr lang="en-US" sz="2400" dirty="0"/>
              <a:t>Comparative case study of learning environments &amp; underrepresented student wellbeing in high-diversity graduate programs at 2 universities.</a:t>
            </a:r>
          </a:p>
          <a:p>
            <a:r>
              <a:rPr lang="en-US" sz="2400" dirty="0"/>
              <a:t>Phenomenology of faculty support</a:t>
            </a:r>
          </a:p>
          <a:p>
            <a:pPr marL="228600" lvl="1">
              <a:spcBef>
                <a:spcPts val="1000"/>
              </a:spcBef>
            </a:pPr>
            <a:r>
              <a:rPr lang="en-US" sz="2400" dirty="0"/>
              <a:t>Faculty behaviors &amp; organizational processes that explain wellbeing amid efforts to diversify. </a:t>
            </a:r>
            <a:r>
              <a:rPr lang="en-US" baseline="30000" dirty="0"/>
              <a:t>3 4</a:t>
            </a:r>
          </a:p>
        </p:txBody>
      </p:sp>
      <p:sp>
        <p:nvSpPr>
          <p:cNvPr id="9" name="TextBox 8"/>
          <p:cNvSpPr txBox="1"/>
          <p:nvPr/>
        </p:nvSpPr>
        <p:spPr>
          <a:xfrm>
            <a:off x="297784" y="5124800"/>
            <a:ext cx="11880028" cy="2062103"/>
          </a:xfrm>
          <a:prstGeom prst="rect">
            <a:avLst/>
          </a:prstGeom>
          <a:noFill/>
        </p:spPr>
        <p:txBody>
          <a:bodyPr wrap="square" rtlCol="0">
            <a:spAutoFit/>
          </a:bodyPr>
          <a:lstStyle/>
          <a:p>
            <a:pPr lvl="0"/>
            <a:r>
              <a:rPr lang="en-US" sz="1600" dirty="0"/>
              <a:t>1 Posselt, J., &amp; Lipson, S. (Nov 2016). Competitiveness and mental health in the college classroom: Variations across social identities </a:t>
            </a:r>
            <a:br>
              <a:rPr lang="en-US" sz="1600" dirty="0"/>
            </a:br>
            <a:r>
              <a:rPr lang="en-US" sz="1600" dirty="0"/>
              <a:t>   and fields of study. </a:t>
            </a:r>
            <a:r>
              <a:rPr lang="en-US" sz="1600" i="1" dirty="0"/>
              <a:t>Journal of College Student Development 57</a:t>
            </a:r>
            <a:r>
              <a:rPr lang="en-US" sz="1600" dirty="0"/>
              <a:t> (8), 973-989</a:t>
            </a:r>
            <a:r>
              <a:rPr lang="en-US" sz="1600" i="1" dirty="0"/>
              <a:t>.</a:t>
            </a:r>
            <a:endParaRPr lang="en-US" sz="1600" dirty="0"/>
          </a:p>
          <a:p>
            <a:pPr lvl="0"/>
            <a:r>
              <a:rPr lang="en-US" sz="1600" dirty="0"/>
              <a:t>2 Posselt, J. (under review). Graduate student mental health in the US: Prevalence and risk factors within and across fields of study.</a:t>
            </a:r>
          </a:p>
          <a:p>
            <a:r>
              <a:rPr lang="en-US" sz="1600" dirty="0"/>
              <a:t>3 Slay, K., Reyes, K., &amp; Posselt, J. (in press). Bait and switch? Representation, climate, and the tensions of diversity in graduate education. </a:t>
            </a:r>
          </a:p>
          <a:p>
            <a:r>
              <a:rPr lang="en-US" sz="1600" dirty="0"/>
              <a:t>4 Posselt, J. (2018). Normalizing the Struggle: Dimensions of Faculty Support for Doctoral Students and Implications for Persistence and Wellbeing. </a:t>
            </a:r>
            <a:r>
              <a:rPr lang="en-US" sz="1600" i="1" dirty="0"/>
              <a:t>Journal of Higher Education.</a:t>
            </a:r>
            <a:endParaRPr lang="en-US" sz="1600" dirty="0"/>
          </a:p>
          <a:p>
            <a:pPr lvl="0"/>
            <a:endParaRPr lang="en-US" sz="1600" dirty="0"/>
          </a:p>
          <a:p>
            <a:endParaRPr lang="en-US" sz="1600" dirty="0"/>
          </a:p>
        </p:txBody>
      </p:sp>
    </p:spTree>
    <p:extLst>
      <p:ext uri="{BB962C8B-B14F-4D97-AF65-F5344CB8AC3E}">
        <p14:creationId xmlns:p14="http://schemas.microsoft.com/office/powerpoint/2010/main" val="951089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0" y="59436"/>
            <a:ext cx="4680585" cy="1600200"/>
          </a:xfrm>
        </p:spPr>
        <p:txBody>
          <a:bodyPr>
            <a:normAutofit fontScale="90000"/>
          </a:bodyPr>
          <a:lstStyle/>
          <a:p>
            <a:r>
              <a:rPr lang="en-US" sz="2800" dirty="0"/>
              <a:t>Methods:</a:t>
            </a:r>
            <a:br>
              <a:rPr lang="en-US" dirty="0"/>
            </a:br>
            <a:r>
              <a:rPr lang="en-US" sz="4400" dirty="0"/>
              <a:t>Healthy Minds Study</a:t>
            </a:r>
          </a:p>
        </p:txBody>
      </p:sp>
      <p:pic>
        <p:nvPicPr>
          <p:cNvPr id="8" name="Untitled.pn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t="18633" r="8764"/>
          <a:stretch/>
        </p:blipFill>
        <p:spPr>
          <a:xfrm>
            <a:off x="3992123" y="1865376"/>
            <a:ext cx="7943846" cy="4347972"/>
          </a:xfrm>
          <a:prstGeom prst="rect">
            <a:avLst/>
          </a:prstGeom>
          <a:noFill/>
          <a:ln>
            <a:noFill/>
          </a:ln>
        </p:spPr>
      </p:pic>
      <p:sp>
        <p:nvSpPr>
          <p:cNvPr id="9" name="Text Placeholder 8"/>
          <p:cNvSpPr>
            <a:spLocks noGrp="1"/>
          </p:cNvSpPr>
          <p:nvPr>
            <p:ph type="body" sz="half" idx="2"/>
          </p:nvPr>
        </p:nvSpPr>
        <p:spPr>
          <a:xfrm>
            <a:off x="347470" y="2057400"/>
            <a:ext cx="3644653" cy="4416552"/>
          </a:xfrm>
        </p:spPr>
        <p:txBody>
          <a:bodyPr>
            <a:normAutofit lnSpcReduction="10000"/>
          </a:bodyPr>
          <a:lstStyle/>
          <a:p>
            <a:pPr marL="342900" indent="-342900">
              <a:buFont typeface="Arial" charset="0"/>
              <a:buChar char="•"/>
            </a:pPr>
            <a:r>
              <a:rPr lang="en-US" sz="2400" dirty="0"/>
              <a:t>2007-2013</a:t>
            </a:r>
          </a:p>
          <a:p>
            <a:pPr marL="342900" indent="-342900">
              <a:buFont typeface="Arial" charset="0"/>
              <a:buChar char="•"/>
            </a:pPr>
            <a:r>
              <a:rPr lang="en-US" sz="2400" dirty="0"/>
              <a:t>N</a:t>
            </a:r>
            <a:r>
              <a:rPr lang="en-US" sz="2400" baseline="-25000" dirty="0"/>
              <a:t>i</a:t>
            </a:r>
            <a:r>
              <a:rPr lang="en-US" sz="2400" dirty="0"/>
              <a:t>=20,888 graduate &amp; professional students randomly sampled from</a:t>
            </a:r>
          </a:p>
          <a:p>
            <a:pPr marL="342900" indent="-342900">
              <a:buFont typeface="Arial" charset="0"/>
              <a:buChar char="•"/>
            </a:pPr>
            <a:r>
              <a:rPr lang="en-US" sz="2400" dirty="0" err="1"/>
              <a:t>N</a:t>
            </a:r>
            <a:r>
              <a:rPr lang="en-US" sz="2400" baseline="-25000" dirty="0" err="1"/>
              <a:t>j</a:t>
            </a:r>
            <a:r>
              <a:rPr lang="en-US" sz="2400" dirty="0"/>
              <a:t>=69 universities</a:t>
            </a:r>
          </a:p>
          <a:p>
            <a:pPr marL="342900" indent="-342900">
              <a:buFont typeface="Arial" charset="0"/>
              <a:buChar char="•"/>
            </a:pPr>
            <a:r>
              <a:rPr lang="en-US" sz="2400" dirty="0"/>
              <a:t>62.5% masters programs</a:t>
            </a:r>
            <a:br>
              <a:rPr lang="en-US" sz="2400" dirty="0"/>
            </a:br>
            <a:r>
              <a:rPr lang="en-US" sz="2400" dirty="0"/>
              <a:t>26.7% PhD</a:t>
            </a:r>
            <a:br>
              <a:rPr lang="en-US" sz="2400" dirty="0"/>
            </a:br>
            <a:r>
              <a:rPr lang="en-US" sz="2400" dirty="0"/>
              <a:t>5.7% MD</a:t>
            </a:r>
            <a:br>
              <a:rPr lang="en-US" sz="2400" dirty="0"/>
            </a:br>
            <a:r>
              <a:rPr lang="en-US" sz="2400" dirty="0"/>
              <a:t>6.7% JD</a:t>
            </a:r>
            <a:br>
              <a:rPr lang="en-US" sz="2400" dirty="0"/>
            </a:br>
            <a:r>
              <a:rPr lang="en-US" sz="2400" dirty="0"/>
              <a:t>61.4% women</a:t>
            </a:r>
            <a:br>
              <a:rPr lang="en-US" sz="2400" dirty="0"/>
            </a:br>
            <a:r>
              <a:rPr lang="en-US" sz="2400" dirty="0"/>
              <a:t>69% white</a:t>
            </a:r>
            <a:br>
              <a:rPr lang="en-US" sz="2400" dirty="0"/>
            </a:br>
            <a:endParaRPr lang="en-US" sz="2400" dirty="0"/>
          </a:p>
          <a:p>
            <a:pPr marL="342900" indent="-342900">
              <a:buFont typeface="Arial" charset="0"/>
              <a:buChar char="•"/>
            </a:pPr>
            <a:endParaRPr lang="en-US" sz="2400" dirty="0"/>
          </a:p>
          <a:p>
            <a:pPr marL="342900" indent="-342900">
              <a:buFont typeface="Arial" charset="0"/>
              <a:buChar char="•"/>
            </a:pPr>
            <a:endParaRPr lang="en-US" sz="2400" dirty="0"/>
          </a:p>
          <a:p>
            <a:endParaRPr lang="en-US" sz="2400" dirty="0"/>
          </a:p>
        </p:txBody>
      </p:sp>
    </p:spTree>
    <p:extLst>
      <p:ext uri="{BB962C8B-B14F-4D97-AF65-F5344CB8AC3E}">
        <p14:creationId xmlns:p14="http://schemas.microsoft.com/office/powerpoint/2010/main" val="1042934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t>Methods:</a:t>
            </a:r>
            <a:br>
              <a:rPr lang="en-US" dirty="0"/>
            </a:br>
            <a:r>
              <a:rPr lang="en-US" dirty="0"/>
              <a:t>Dependent Variables</a:t>
            </a:r>
          </a:p>
        </p:txBody>
      </p:sp>
      <p:sp>
        <p:nvSpPr>
          <p:cNvPr id="6" name="Content Placeholder 5"/>
          <p:cNvSpPr>
            <a:spLocks noGrp="1"/>
          </p:cNvSpPr>
          <p:nvPr>
            <p:ph idx="1"/>
          </p:nvPr>
        </p:nvSpPr>
        <p:spPr>
          <a:xfrm>
            <a:off x="838200" y="1934528"/>
            <a:ext cx="11012424" cy="4673283"/>
          </a:xfrm>
        </p:spPr>
        <p:txBody>
          <a:bodyPr>
            <a:normAutofit/>
          </a:bodyPr>
          <a:lstStyle/>
          <a:p>
            <a:pPr>
              <a:spcBef>
                <a:spcPts val="0"/>
              </a:spcBef>
              <a:spcAft>
                <a:spcPts val="1800"/>
              </a:spcAft>
            </a:pPr>
            <a:r>
              <a:rPr lang="en-US" dirty="0">
                <a:solidFill>
                  <a:srgbClr val="000000"/>
                </a:solidFill>
              </a:rPr>
              <a:t>From the Patient Health Questionnaire (PHQ-9)</a:t>
            </a:r>
          </a:p>
          <a:p>
            <a:pPr>
              <a:spcBef>
                <a:spcPts val="0"/>
              </a:spcBef>
              <a:spcAft>
                <a:spcPts val="1800"/>
              </a:spcAft>
            </a:pPr>
            <a:r>
              <a:rPr lang="en-US" b="1" dirty="0">
                <a:solidFill>
                  <a:srgbClr val="000000"/>
                </a:solidFill>
              </a:rPr>
              <a:t>Depression: </a:t>
            </a:r>
            <a:r>
              <a:rPr lang="en-US" dirty="0">
                <a:solidFill>
                  <a:srgbClr val="000000"/>
                </a:solidFill>
              </a:rPr>
              <a:t>Symptoms in the last 2 weeks; PHQ-9 score cut-off for any depression, major or moderate (&gt;10, range: 0-27).</a:t>
            </a:r>
            <a:r>
              <a:rPr lang="en-US" dirty="0"/>
              <a:t> </a:t>
            </a:r>
            <a:endParaRPr lang="en-US" dirty="0">
              <a:solidFill>
                <a:srgbClr val="000000"/>
              </a:solidFill>
            </a:endParaRPr>
          </a:p>
          <a:p>
            <a:pPr marL="457200" lvl="1" indent="0">
              <a:spcBef>
                <a:spcPts val="0"/>
              </a:spcBef>
              <a:spcAft>
                <a:spcPts val="1800"/>
              </a:spcAft>
              <a:buNone/>
            </a:pPr>
            <a:r>
              <a:rPr lang="en-US" sz="2800" dirty="0">
                <a:solidFill>
                  <a:srgbClr val="000000"/>
                </a:solidFill>
              </a:rPr>
              <a:t>1=Positive screen; 0=Negative screen</a:t>
            </a:r>
          </a:p>
          <a:p>
            <a:pPr>
              <a:spcBef>
                <a:spcPts val="0"/>
              </a:spcBef>
              <a:spcAft>
                <a:spcPts val="1800"/>
              </a:spcAft>
            </a:pPr>
            <a:r>
              <a:rPr lang="en-US" b="1" dirty="0">
                <a:solidFill>
                  <a:srgbClr val="000000"/>
                </a:solidFill>
              </a:rPr>
              <a:t>Anxiety: </a:t>
            </a:r>
            <a:r>
              <a:rPr lang="en-US" dirty="0">
                <a:solidFill>
                  <a:srgbClr val="000000"/>
                </a:solidFill>
              </a:rPr>
              <a:t>Symptoms in the last 4 weeks; PHQ score algorithm for any anxiety (panic disorder and/or generalized anxiety disorder).</a:t>
            </a:r>
          </a:p>
          <a:p>
            <a:pPr marL="457200" lvl="1" indent="0">
              <a:spcBef>
                <a:spcPts val="0"/>
              </a:spcBef>
              <a:spcAft>
                <a:spcPts val="1800"/>
              </a:spcAft>
              <a:buNone/>
            </a:pPr>
            <a:r>
              <a:rPr lang="en-US" sz="2800" dirty="0">
                <a:solidFill>
                  <a:srgbClr val="000000"/>
                </a:solidFill>
              </a:rPr>
              <a:t>1=Positive screen; 0=Negative screen</a:t>
            </a:r>
          </a:p>
          <a:p>
            <a:pPr marL="457200" lvl="1" indent="0">
              <a:spcBef>
                <a:spcPts val="0"/>
              </a:spcBef>
              <a:spcAft>
                <a:spcPts val="1800"/>
              </a:spcAft>
              <a:buNone/>
            </a:pPr>
            <a:r>
              <a:rPr lang="en-US" sz="2800" i="1" dirty="0">
                <a:solidFill>
                  <a:srgbClr val="000000"/>
                </a:solidFill>
              </a:rPr>
              <a:t>Anxiety only analyzed for 2007-2012 sample.</a:t>
            </a:r>
            <a:endParaRPr lang="en-US" sz="2800" dirty="0">
              <a:solidFill>
                <a:srgbClr val="000000"/>
              </a:solidFill>
            </a:endParaRPr>
          </a:p>
          <a:p>
            <a:endParaRPr lang="en-US" dirty="0"/>
          </a:p>
        </p:txBody>
      </p:sp>
    </p:spTree>
    <p:extLst>
      <p:ext uri="{BB962C8B-B14F-4D97-AF65-F5344CB8AC3E}">
        <p14:creationId xmlns:p14="http://schemas.microsoft.com/office/powerpoint/2010/main" val="2117892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325120" y="101600"/>
          <a:ext cx="11440160" cy="6532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0067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Methods:</a:t>
            </a:r>
            <a:br>
              <a:rPr lang="en-US" dirty="0"/>
            </a:br>
            <a:r>
              <a:rPr lang="en-US" dirty="0"/>
              <a:t>Data Analyses</a:t>
            </a:r>
          </a:p>
        </p:txBody>
      </p:sp>
      <p:sp>
        <p:nvSpPr>
          <p:cNvPr id="3" name="Text Placeholder 2"/>
          <p:cNvSpPr>
            <a:spLocks noGrp="1"/>
          </p:cNvSpPr>
          <p:nvPr>
            <p:ph type="body" idx="1"/>
          </p:nvPr>
        </p:nvSpPr>
        <p:spPr/>
        <p:txBody>
          <a:bodyPr>
            <a:normAutofit/>
          </a:bodyPr>
          <a:lstStyle/>
          <a:p>
            <a:r>
              <a:rPr lang="en-US" sz="3200" dirty="0"/>
              <a:t>1. Relative Prevalence	</a:t>
            </a:r>
          </a:p>
        </p:txBody>
      </p:sp>
      <p:sp>
        <p:nvSpPr>
          <p:cNvPr id="4" name="Content Placeholder 3"/>
          <p:cNvSpPr>
            <a:spLocks noGrp="1"/>
          </p:cNvSpPr>
          <p:nvPr>
            <p:ph sz="half" idx="2"/>
          </p:nvPr>
        </p:nvSpPr>
        <p:spPr/>
        <p:txBody>
          <a:bodyPr/>
          <a:lstStyle/>
          <a:p>
            <a:r>
              <a:rPr lang="en-US" i="1" dirty="0"/>
              <a:t>Cluster analysis </a:t>
            </a:r>
            <a:r>
              <a:rPr lang="en-US" dirty="0"/>
              <a:t>tests for significant differences in prevalence of depression &amp; anxiety relative to overall sample.</a:t>
            </a:r>
          </a:p>
          <a:p>
            <a:r>
              <a:rPr lang="en-US" dirty="0"/>
              <a:t>Visualized through a linear </a:t>
            </a:r>
            <a:r>
              <a:rPr lang="en-US" dirty="0" err="1"/>
              <a:t>dendrogram</a:t>
            </a:r>
            <a:r>
              <a:rPr lang="en-US" dirty="0"/>
              <a:t>.</a:t>
            </a:r>
          </a:p>
        </p:txBody>
      </p:sp>
      <p:sp>
        <p:nvSpPr>
          <p:cNvPr id="5" name="Text Placeholder 4"/>
          <p:cNvSpPr>
            <a:spLocks noGrp="1"/>
          </p:cNvSpPr>
          <p:nvPr>
            <p:ph type="body" sz="quarter" idx="3"/>
          </p:nvPr>
        </p:nvSpPr>
        <p:spPr>
          <a:xfrm>
            <a:off x="6084887" y="857251"/>
            <a:ext cx="5183188" cy="823912"/>
          </a:xfrm>
        </p:spPr>
        <p:txBody>
          <a:bodyPr>
            <a:normAutofit/>
          </a:bodyPr>
          <a:lstStyle/>
          <a:p>
            <a:r>
              <a:rPr lang="en-US" sz="3200" dirty="0"/>
              <a:t>2. Risk Factors</a:t>
            </a:r>
          </a:p>
        </p:txBody>
      </p:sp>
      <p:sp>
        <p:nvSpPr>
          <p:cNvPr id="6" name="Content Placeholder 5"/>
          <p:cNvSpPr>
            <a:spLocks noGrp="1"/>
          </p:cNvSpPr>
          <p:nvPr>
            <p:ph sz="quarter" idx="4"/>
          </p:nvPr>
        </p:nvSpPr>
        <p:spPr>
          <a:xfrm>
            <a:off x="6084887" y="1681162"/>
            <a:ext cx="5183188" cy="4856798"/>
          </a:xfrm>
        </p:spPr>
        <p:txBody>
          <a:bodyPr>
            <a:normAutofit fontScale="92500" lnSpcReduction="10000"/>
          </a:bodyPr>
          <a:lstStyle/>
          <a:p>
            <a:r>
              <a:rPr lang="en-US" dirty="0"/>
              <a:t>Logistic regressions, with variables entered in four blocks to reflect families of risk factors.</a:t>
            </a:r>
          </a:p>
          <a:p>
            <a:r>
              <a:rPr lang="en-US" dirty="0"/>
              <a:t>Constructed non-response weights </a:t>
            </a:r>
          </a:p>
          <a:p>
            <a:r>
              <a:rPr lang="en-US" dirty="0"/>
              <a:t>Applied fixed effects for </a:t>
            </a:r>
          </a:p>
          <a:p>
            <a:pPr lvl="1"/>
            <a:r>
              <a:rPr lang="en-US" dirty="0"/>
              <a:t>Campus</a:t>
            </a:r>
          </a:p>
          <a:p>
            <a:pPr lvl="1"/>
            <a:r>
              <a:rPr lang="en-US" dirty="0"/>
              <a:t>Survey year</a:t>
            </a:r>
          </a:p>
          <a:p>
            <a:r>
              <a:rPr lang="en-US" dirty="0"/>
              <a:t>Interaction effects estimated to examine support and competitiveness as moderating factors.</a:t>
            </a:r>
          </a:p>
          <a:p>
            <a:r>
              <a:rPr lang="en-US" dirty="0"/>
              <a:t>LR tests to assess model fit</a:t>
            </a:r>
          </a:p>
          <a:p>
            <a:endParaRPr lang="en-US" dirty="0"/>
          </a:p>
          <a:p>
            <a:endParaRPr lang="en-US" dirty="0"/>
          </a:p>
        </p:txBody>
      </p:sp>
    </p:spTree>
    <p:extLst>
      <p:ext uri="{BB962C8B-B14F-4D97-AF65-F5344CB8AC3E}">
        <p14:creationId xmlns:p14="http://schemas.microsoft.com/office/powerpoint/2010/main" val="1811752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Findings: </a:t>
            </a:r>
            <a:br>
              <a:rPr lang="en-US" dirty="0"/>
            </a:br>
            <a:r>
              <a:rPr lang="en-US" sz="4000" dirty="0"/>
              <a:t>Cluster analysis &amp; logistic regression</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9890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s/Grad%20Student%20Mental%20Health%20Dendrogra"/>
          <p:cNvPicPr/>
          <p:nvPr/>
        </p:nvPicPr>
        <p:blipFill rotWithShape="1">
          <a:blip r:embed="rId3">
            <a:extLst>
              <a:ext uri="{28A0092B-C50C-407E-A947-70E740481C1C}">
                <a14:useLocalDpi xmlns:a14="http://schemas.microsoft.com/office/drawing/2010/main" val="0"/>
              </a:ext>
            </a:extLst>
          </a:blip>
          <a:srcRect b="17390"/>
          <a:stretch/>
        </p:blipFill>
        <p:spPr bwMode="auto">
          <a:xfrm>
            <a:off x="994410" y="218440"/>
            <a:ext cx="10203180" cy="642111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4030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43385374"/>
              </p:ext>
            </p:extLst>
          </p:nvPr>
        </p:nvGraphicFramePr>
        <p:xfrm>
          <a:off x="512954" y="743573"/>
          <a:ext cx="11195825" cy="5608320"/>
        </p:xfrm>
        <a:graphic>
          <a:graphicData uri="http://schemas.openxmlformats.org/drawingml/2006/table">
            <a:tbl>
              <a:tblPr firstRow="1" firstCol="1" bandRow="1">
                <a:tableStyleId>{69012ECD-51FC-41F1-AA8D-1B2483CD663E}</a:tableStyleId>
              </a:tblPr>
              <a:tblGrid>
                <a:gridCol w="6025006">
                  <a:extLst>
                    <a:ext uri="{9D8B030D-6E8A-4147-A177-3AD203B41FA5}">
                      <a16:colId xmlns:a16="http://schemas.microsoft.com/office/drawing/2014/main" val="20000"/>
                    </a:ext>
                  </a:extLst>
                </a:gridCol>
                <a:gridCol w="1417320">
                  <a:extLst>
                    <a:ext uri="{9D8B030D-6E8A-4147-A177-3AD203B41FA5}">
                      <a16:colId xmlns:a16="http://schemas.microsoft.com/office/drawing/2014/main" val="20001"/>
                    </a:ext>
                  </a:extLst>
                </a:gridCol>
                <a:gridCol w="1188720">
                  <a:extLst>
                    <a:ext uri="{9D8B030D-6E8A-4147-A177-3AD203B41FA5}">
                      <a16:colId xmlns:a16="http://schemas.microsoft.com/office/drawing/2014/main" val="20002"/>
                    </a:ext>
                  </a:extLst>
                </a:gridCol>
                <a:gridCol w="1348740">
                  <a:extLst>
                    <a:ext uri="{9D8B030D-6E8A-4147-A177-3AD203B41FA5}">
                      <a16:colId xmlns:a16="http://schemas.microsoft.com/office/drawing/2014/main" val="20003"/>
                    </a:ext>
                  </a:extLst>
                </a:gridCol>
                <a:gridCol w="1216039">
                  <a:extLst>
                    <a:ext uri="{9D8B030D-6E8A-4147-A177-3AD203B41FA5}">
                      <a16:colId xmlns:a16="http://schemas.microsoft.com/office/drawing/2014/main" val="20004"/>
                    </a:ext>
                  </a:extLst>
                </a:gridCol>
              </a:tblGrid>
              <a:tr h="441673">
                <a:tc>
                  <a:txBody>
                    <a:bodyPr/>
                    <a:lstStyle/>
                    <a:p>
                      <a:pPr marL="0" marR="0">
                        <a:spcBef>
                          <a:spcPts val="0"/>
                        </a:spcBef>
                        <a:spcAft>
                          <a:spcPts val="0"/>
                        </a:spcAft>
                      </a:pPr>
                      <a:r>
                        <a:rPr lang="en-US" sz="2400" dirty="0">
                          <a:effectLst/>
                        </a:rPr>
                        <a:t> </a:t>
                      </a:r>
                      <a:endParaRPr lang="en-US" sz="2400" dirty="0">
                        <a:effectLst/>
                        <a:latin typeface="Cambria" charset="0"/>
                        <a:ea typeface="ＭＳ 明朝" charset="-128"/>
                        <a:cs typeface="Times New Roman" charset="0"/>
                      </a:endParaRPr>
                    </a:p>
                  </a:txBody>
                  <a:tcPr marL="68580" marR="68580" marT="0" marB="0" anchor="b"/>
                </a:tc>
                <a:tc gridSpan="2">
                  <a:txBody>
                    <a:bodyPr/>
                    <a:lstStyle/>
                    <a:p>
                      <a:pPr marL="0" marR="0" algn="ctr">
                        <a:spcBef>
                          <a:spcPts val="0"/>
                        </a:spcBef>
                        <a:spcAft>
                          <a:spcPts val="0"/>
                        </a:spcAft>
                      </a:pPr>
                      <a:r>
                        <a:rPr lang="en-US" sz="3200" dirty="0">
                          <a:effectLst/>
                        </a:rPr>
                        <a:t>Anxiety</a:t>
                      </a:r>
                      <a:endParaRPr lang="en-US" sz="3200" dirty="0">
                        <a:effectLst/>
                        <a:latin typeface="Cambria" charset="0"/>
                        <a:ea typeface="ＭＳ 明朝" charset="-128"/>
                        <a:cs typeface="Times New Roman" charset="0"/>
                      </a:endParaRPr>
                    </a:p>
                  </a:txBody>
                  <a:tcPr marL="68580" marR="68580" marT="0" marB="0" anchor="b"/>
                </a:tc>
                <a:tc hMerge="1">
                  <a:txBody>
                    <a:bodyPr/>
                    <a:lstStyle/>
                    <a:p>
                      <a:endParaRPr lang="en-US"/>
                    </a:p>
                  </a:txBody>
                  <a:tcPr/>
                </a:tc>
                <a:tc gridSpan="2">
                  <a:txBody>
                    <a:bodyPr/>
                    <a:lstStyle/>
                    <a:p>
                      <a:pPr marL="0" marR="0" algn="ctr">
                        <a:spcBef>
                          <a:spcPts val="0"/>
                        </a:spcBef>
                        <a:spcAft>
                          <a:spcPts val="0"/>
                        </a:spcAft>
                      </a:pPr>
                      <a:r>
                        <a:rPr lang="en-US" sz="3200" dirty="0">
                          <a:effectLst/>
                        </a:rPr>
                        <a:t>Depression</a:t>
                      </a:r>
                      <a:endParaRPr lang="en-US" sz="3200" dirty="0">
                        <a:effectLst/>
                        <a:latin typeface="Cambria" charset="0"/>
                        <a:ea typeface="ＭＳ 明朝" charset="-128"/>
                        <a:cs typeface="Times New Roman"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10000"/>
                  </a:ext>
                </a:extLst>
              </a:tr>
              <a:tr h="337245">
                <a:tc>
                  <a:txBody>
                    <a:bodyPr/>
                    <a:lstStyle/>
                    <a:p>
                      <a:pPr marL="0" marR="0">
                        <a:spcBef>
                          <a:spcPts val="0"/>
                        </a:spcBef>
                        <a:spcAft>
                          <a:spcPts val="0"/>
                        </a:spcAft>
                      </a:pPr>
                      <a:r>
                        <a:rPr lang="en-US" sz="2800" dirty="0">
                          <a:effectLst/>
                        </a:rPr>
                        <a:t> </a:t>
                      </a:r>
                      <a:endParaRPr lang="en-US" sz="2800" dirty="0">
                        <a:effectLst/>
                        <a:latin typeface="Cambria" charset="0"/>
                        <a:ea typeface="ＭＳ 明朝" charset="-128"/>
                        <a:cs typeface="Times New Roman" charset="0"/>
                      </a:endParaRPr>
                    </a:p>
                  </a:txBody>
                  <a:tcPr marL="68580" marR="68580" marT="0" marB="0" anchor="b"/>
                </a:tc>
                <a:tc gridSpan="2">
                  <a:txBody>
                    <a:bodyPr/>
                    <a:lstStyle/>
                    <a:p>
                      <a:pPr marL="0" marR="0" algn="ctr">
                        <a:spcBef>
                          <a:spcPts val="0"/>
                        </a:spcBef>
                        <a:spcAft>
                          <a:spcPts val="0"/>
                        </a:spcAft>
                      </a:pPr>
                      <a:r>
                        <a:rPr lang="en-US" sz="2800" dirty="0">
                          <a:effectLst/>
                        </a:rPr>
                        <a:t>Odds Ratio</a:t>
                      </a:r>
                      <a:endParaRPr lang="en-US" sz="2800" dirty="0">
                        <a:effectLst/>
                        <a:latin typeface="Cambria" charset="0"/>
                        <a:ea typeface="ＭＳ 明朝" charset="-128"/>
                        <a:cs typeface="Times New Roman" charset="0"/>
                      </a:endParaRPr>
                    </a:p>
                  </a:txBody>
                  <a:tcPr marL="68580" marR="68580" marT="0" marB="0" anchor="b"/>
                </a:tc>
                <a:tc hMerge="1">
                  <a:txBody>
                    <a:bodyPr/>
                    <a:lstStyle/>
                    <a:p>
                      <a:pPr marL="0" marR="0">
                        <a:spcBef>
                          <a:spcPts val="0"/>
                        </a:spcBef>
                        <a:spcAft>
                          <a:spcPts val="0"/>
                        </a:spcAft>
                      </a:pPr>
                      <a:endParaRPr lang="en-US" sz="2400" dirty="0">
                        <a:effectLst/>
                        <a:latin typeface="Cambria" charset="0"/>
                        <a:ea typeface="ＭＳ 明朝" charset="-128"/>
                        <a:cs typeface="Times New Roman" charset="0"/>
                      </a:endParaRPr>
                    </a:p>
                  </a:txBody>
                  <a:tcPr marL="68580" marR="68580" marT="0" marB="0" anchor="b"/>
                </a:tc>
                <a:tc gridSpan="2">
                  <a:txBody>
                    <a:bodyPr/>
                    <a:lstStyle/>
                    <a:p>
                      <a:pPr marL="0" marR="0" algn="ctr">
                        <a:spcBef>
                          <a:spcPts val="0"/>
                        </a:spcBef>
                        <a:spcAft>
                          <a:spcPts val="0"/>
                        </a:spcAft>
                      </a:pPr>
                      <a:r>
                        <a:rPr lang="en-US" sz="2800" dirty="0">
                          <a:effectLst/>
                        </a:rPr>
                        <a:t>Odds Ratio</a:t>
                      </a:r>
                      <a:endParaRPr lang="en-US" sz="2800" dirty="0">
                        <a:effectLst/>
                        <a:latin typeface="Calibri" charset="0"/>
                        <a:ea typeface="Calibri" charset="0"/>
                        <a:cs typeface="Calibri" charset="0"/>
                      </a:endParaRPr>
                    </a:p>
                  </a:txBody>
                  <a:tcPr marL="68580" marR="68580" marT="0" marB="0" anchor="b"/>
                </a:tc>
                <a:tc hMerge="1">
                  <a:txBody>
                    <a:bodyPr/>
                    <a:lstStyle/>
                    <a:p>
                      <a:pPr marL="0" marR="0">
                        <a:spcBef>
                          <a:spcPts val="0"/>
                        </a:spcBef>
                        <a:spcAft>
                          <a:spcPts val="0"/>
                        </a:spcAft>
                      </a:pPr>
                      <a:endParaRPr lang="en-US" sz="2400" dirty="0">
                        <a:effectLst/>
                        <a:latin typeface="Cambria" charset="0"/>
                        <a:ea typeface="ＭＳ 明朝" charset="-128"/>
                        <a:cs typeface="Times New Roman" charset="0"/>
                      </a:endParaRPr>
                    </a:p>
                  </a:txBody>
                  <a:tcPr marL="68580" marR="68580" marT="0" marB="0" anchor="b"/>
                </a:tc>
                <a:extLst>
                  <a:ext uri="{0D108BD9-81ED-4DB2-BD59-A6C34878D82A}">
                    <a16:rowId xmlns:a16="http://schemas.microsoft.com/office/drawing/2014/main" val="10001"/>
                  </a:ext>
                </a:extLst>
              </a:tr>
              <a:tr h="337245">
                <a:tc>
                  <a:txBody>
                    <a:bodyPr/>
                    <a:lstStyle/>
                    <a:p>
                      <a:pPr marL="0" marR="0" algn="r">
                        <a:spcBef>
                          <a:spcPts val="0"/>
                        </a:spcBef>
                        <a:spcAft>
                          <a:spcPts val="0"/>
                        </a:spcAft>
                      </a:pPr>
                      <a:r>
                        <a:rPr lang="en-US" sz="2800" b="0" dirty="0">
                          <a:effectLst/>
                        </a:rPr>
                        <a:t>Single (vs. partnered)</a:t>
                      </a:r>
                      <a:endParaRPr lang="en-US" sz="2800" b="0"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dirty="0">
                          <a:effectLst/>
                        </a:rPr>
                        <a:t>1.05</a:t>
                      </a:r>
                      <a:endParaRPr lang="en-US" sz="2800" dirty="0">
                        <a:effectLst/>
                        <a:latin typeface="Cambria" charset="0"/>
                        <a:ea typeface="ＭＳ 明朝" charset="-128"/>
                        <a:cs typeface="Times New Roman" charset="0"/>
                      </a:endParaRPr>
                    </a:p>
                  </a:txBody>
                  <a:tcPr marL="68580" marR="68580" marT="0" marB="0" anchor="b"/>
                </a:tc>
                <a:tc>
                  <a:txBody>
                    <a:bodyPr/>
                    <a:lstStyle/>
                    <a:p>
                      <a:endParaRPr lang="en-US" sz="2800" dirty="0">
                        <a:effectLst/>
                        <a:latin typeface="Cambria" charset="0"/>
                      </a:endParaRPr>
                    </a:p>
                  </a:txBody>
                  <a:tcPr marL="68580" marR="68580" marT="0" marB="0" anchor="b"/>
                </a:tc>
                <a:tc>
                  <a:txBody>
                    <a:bodyPr/>
                    <a:lstStyle/>
                    <a:p>
                      <a:pPr marL="0" marR="0" algn="r">
                        <a:spcBef>
                          <a:spcPts val="0"/>
                        </a:spcBef>
                        <a:spcAft>
                          <a:spcPts val="0"/>
                        </a:spcAft>
                      </a:pPr>
                      <a:r>
                        <a:rPr lang="en-US" sz="2800" b="1" dirty="0">
                          <a:effectLst/>
                        </a:rPr>
                        <a:t>1.61</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800" b="1" dirty="0">
                          <a:effectLst/>
                        </a:rPr>
                        <a:t>***</a:t>
                      </a:r>
                      <a:endParaRPr lang="en-US" sz="2800" b="1" dirty="0">
                        <a:effectLst/>
                        <a:latin typeface="Cambria" charset="0"/>
                        <a:ea typeface="ＭＳ 明朝" charset="-128"/>
                        <a:cs typeface="Times New Roman" charset="0"/>
                      </a:endParaRPr>
                    </a:p>
                  </a:txBody>
                  <a:tcPr marL="68580" marR="68580" marT="0" marB="0" anchor="b"/>
                </a:tc>
                <a:extLst>
                  <a:ext uri="{0D108BD9-81ED-4DB2-BD59-A6C34878D82A}">
                    <a16:rowId xmlns:a16="http://schemas.microsoft.com/office/drawing/2014/main" val="10002"/>
                  </a:ext>
                </a:extLst>
              </a:tr>
              <a:tr h="337245">
                <a:tc>
                  <a:txBody>
                    <a:bodyPr/>
                    <a:lstStyle/>
                    <a:p>
                      <a:pPr marL="0" marR="0" algn="r">
                        <a:spcBef>
                          <a:spcPts val="0"/>
                        </a:spcBef>
                        <a:spcAft>
                          <a:spcPts val="0"/>
                        </a:spcAft>
                      </a:pPr>
                      <a:r>
                        <a:rPr lang="en-US" sz="2800" b="0" dirty="0">
                          <a:effectLst/>
                          <a:latin typeface="Calibri" charset="0"/>
                          <a:ea typeface="Calibri" charset="0"/>
                          <a:cs typeface="Calibri" charset="0"/>
                        </a:rPr>
                        <a:t>Female (vs. Male)</a:t>
                      </a:r>
                    </a:p>
                  </a:txBody>
                  <a:tcPr marL="68580" marR="68580" marT="0" marB="0" anchor="b"/>
                </a:tc>
                <a:tc>
                  <a:txBody>
                    <a:bodyPr/>
                    <a:lstStyle/>
                    <a:p>
                      <a:pPr marL="0" marR="0" algn="r">
                        <a:spcBef>
                          <a:spcPts val="0"/>
                        </a:spcBef>
                        <a:spcAft>
                          <a:spcPts val="0"/>
                        </a:spcAft>
                      </a:pPr>
                      <a:r>
                        <a:rPr lang="en-US" sz="2800" b="1" dirty="0">
                          <a:effectLst/>
                        </a:rPr>
                        <a:t>1.65</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800" b="1" dirty="0">
                          <a:effectLst/>
                        </a:rPr>
                        <a:t>***</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dirty="0">
                          <a:effectLst/>
                        </a:rPr>
                        <a:t>0.98</a:t>
                      </a:r>
                      <a:endParaRPr lang="en-US" sz="2800" dirty="0">
                        <a:effectLst/>
                        <a:latin typeface="Cambria" charset="0"/>
                        <a:ea typeface="ＭＳ 明朝" charset="-128"/>
                        <a:cs typeface="Times New Roman" charset="0"/>
                      </a:endParaRPr>
                    </a:p>
                  </a:txBody>
                  <a:tcPr marL="68580" marR="68580" marT="0" marB="0" anchor="b"/>
                </a:tc>
                <a:tc>
                  <a:txBody>
                    <a:bodyPr/>
                    <a:lstStyle/>
                    <a:p>
                      <a:endParaRPr lang="en-US" sz="2800">
                        <a:effectLst/>
                        <a:latin typeface="Cambria" charset="0"/>
                      </a:endParaRPr>
                    </a:p>
                  </a:txBody>
                  <a:tcPr marL="68580" marR="68580" marT="0" marB="0" anchor="b"/>
                </a:tc>
                <a:extLst>
                  <a:ext uri="{0D108BD9-81ED-4DB2-BD59-A6C34878D82A}">
                    <a16:rowId xmlns:a16="http://schemas.microsoft.com/office/drawing/2014/main" val="10003"/>
                  </a:ext>
                </a:extLst>
              </a:tr>
              <a:tr h="252934">
                <a:tc>
                  <a:txBody>
                    <a:bodyPr/>
                    <a:lstStyle/>
                    <a:p>
                      <a:pPr marL="0" marR="0" algn="r">
                        <a:spcBef>
                          <a:spcPts val="0"/>
                        </a:spcBef>
                        <a:spcAft>
                          <a:spcPts val="0"/>
                        </a:spcAft>
                      </a:pPr>
                      <a:r>
                        <a:rPr lang="en-US" sz="2800" b="0" dirty="0">
                          <a:effectLst/>
                          <a:latin typeface="Calibri" charset="0"/>
                          <a:ea typeface="Calibri" charset="0"/>
                          <a:cs typeface="Calibri" charset="0"/>
                        </a:rPr>
                        <a:t>LGBTQ (vs. straight)</a:t>
                      </a:r>
                    </a:p>
                  </a:txBody>
                  <a:tcPr marL="68580" marR="68580" marT="0" marB="0" anchor="b"/>
                </a:tc>
                <a:tc>
                  <a:txBody>
                    <a:bodyPr/>
                    <a:lstStyle/>
                    <a:p>
                      <a:pPr marL="0" marR="0" algn="r">
                        <a:spcBef>
                          <a:spcPts val="0"/>
                        </a:spcBef>
                        <a:spcAft>
                          <a:spcPts val="0"/>
                        </a:spcAft>
                      </a:pPr>
                      <a:r>
                        <a:rPr lang="en-US" sz="2800" b="1" dirty="0">
                          <a:effectLst/>
                        </a:rPr>
                        <a:t>1.82</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800" b="1" dirty="0">
                          <a:effectLst/>
                        </a:rPr>
                        <a:t>***</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b="1" dirty="0">
                          <a:effectLst/>
                        </a:rPr>
                        <a:t>1.46</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800" b="1" dirty="0">
                          <a:effectLst/>
                        </a:rPr>
                        <a:t>***</a:t>
                      </a:r>
                      <a:endParaRPr lang="en-US" sz="2800" b="1" dirty="0">
                        <a:effectLst/>
                        <a:latin typeface="Cambria" charset="0"/>
                        <a:ea typeface="ＭＳ 明朝" charset="-128"/>
                        <a:cs typeface="Times New Roman" charset="0"/>
                      </a:endParaRPr>
                    </a:p>
                  </a:txBody>
                  <a:tcPr marL="68580" marR="68580" marT="0" marB="0" anchor="b"/>
                </a:tc>
                <a:extLst>
                  <a:ext uri="{0D108BD9-81ED-4DB2-BD59-A6C34878D82A}">
                    <a16:rowId xmlns:a16="http://schemas.microsoft.com/office/drawing/2014/main" val="10004"/>
                  </a:ext>
                </a:extLst>
              </a:tr>
              <a:tr h="337245">
                <a:tc>
                  <a:txBody>
                    <a:bodyPr/>
                    <a:lstStyle/>
                    <a:p>
                      <a:pPr marL="0" marR="0" algn="r">
                        <a:spcBef>
                          <a:spcPts val="0"/>
                        </a:spcBef>
                        <a:spcAft>
                          <a:spcPts val="0"/>
                        </a:spcAft>
                      </a:pPr>
                      <a:r>
                        <a:rPr lang="en-US" sz="2800" b="0" dirty="0">
                          <a:effectLst/>
                          <a:latin typeface="Calibri" charset="0"/>
                          <a:ea typeface="Calibri" charset="0"/>
                          <a:cs typeface="Calibri" charset="0"/>
                        </a:rPr>
                        <a:t>International</a:t>
                      </a:r>
                    </a:p>
                  </a:txBody>
                  <a:tcPr marL="68580" marR="68580" marT="0" marB="0" anchor="b"/>
                </a:tc>
                <a:tc>
                  <a:txBody>
                    <a:bodyPr/>
                    <a:lstStyle/>
                    <a:p>
                      <a:pPr marL="0" marR="0" algn="r">
                        <a:spcBef>
                          <a:spcPts val="0"/>
                        </a:spcBef>
                        <a:spcAft>
                          <a:spcPts val="0"/>
                        </a:spcAft>
                      </a:pPr>
                      <a:r>
                        <a:rPr lang="en-US" sz="2800" b="1" dirty="0">
                          <a:effectLst/>
                        </a:rPr>
                        <a:t>0.54</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800" b="1" dirty="0">
                          <a:effectLst/>
                        </a:rPr>
                        <a:t>***</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dirty="0">
                          <a:effectLst/>
                        </a:rPr>
                        <a:t>1.06</a:t>
                      </a:r>
                      <a:endParaRPr lang="en-US" sz="2800" dirty="0">
                        <a:effectLst/>
                        <a:latin typeface="Cambria" charset="0"/>
                        <a:ea typeface="ＭＳ 明朝" charset="-128"/>
                        <a:cs typeface="Times New Roman" charset="0"/>
                      </a:endParaRPr>
                    </a:p>
                  </a:txBody>
                  <a:tcPr marL="68580" marR="68580" marT="0" marB="0" anchor="b"/>
                </a:tc>
                <a:tc>
                  <a:txBody>
                    <a:bodyPr/>
                    <a:lstStyle/>
                    <a:p>
                      <a:endParaRPr lang="en-US" sz="2800" dirty="0">
                        <a:effectLst/>
                        <a:latin typeface="Cambria" charset="0"/>
                      </a:endParaRPr>
                    </a:p>
                  </a:txBody>
                  <a:tcPr marL="68580" marR="68580" marT="0" marB="0" anchor="b"/>
                </a:tc>
                <a:extLst>
                  <a:ext uri="{0D108BD9-81ED-4DB2-BD59-A6C34878D82A}">
                    <a16:rowId xmlns:a16="http://schemas.microsoft.com/office/drawing/2014/main" val="10005"/>
                  </a:ext>
                </a:extLst>
              </a:tr>
              <a:tr h="337245">
                <a:tc>
                  <a:txBody>
                    <a:bodyPr/>
                    <a:lstStyle/>
                    <a:p>
                      <a:pPr marL="0" marR="0" algn="r">
                        <a:spcBef>
                          <a:spcPts val="0"/>
                        </a:spcBef>
                        <a:spcAft>
                          <a:spcPts val="0"/>
                        </a:spcAft>
                      </a:pPr>
                      <a:r>
                        <a:rPr lang="en-US" sz="2800" b="0" dirty="0">
                          <a:effectLst/>
                          <a:latin typeface="+mn-lt"/>
                          <a:ea typeface="+mn-ea"/>
                          <a:cs typeface="+mn-cs"/>
                        </a:rPr>
                        <a:t>African</a:t>
                      </a:r>
                      <a:r>
                        <a:rPr lang="en-US" sz="2800" b="0" baseline="0" dirty="0">
                          <a:effectLst/>
                          <a:latin typeface="+mn-lt"/>
                          <a:ea typeface="+mn-ea"/>
                          <a:cs typeface="+mn-cs"/>
                        </a:rPr>
                        <a:t> American</a:t>
                      </a:r>
                      <a:endParaRPr lang="en-US" sz="2800" b="0"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b="1" dirty="0">
                          <a:effectLst/>
                        </a:rPr>
                        <a:t>0.47</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800" b="1" dirty="0">
                          <a:effectLst/>
                        </a:rPr>
                        <a:t>***</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dirty="0">
                          <a:effectLst/>
                        </a:rPr>
                        <a:t>1.18</a:t>
                      </a:r>
                      <a:endParaRPr lang="en-US" sz="2800" dirty="0">
                        <a:effectLst/>
                        <a:latin typeface="Cambria" charset="0"/>
                        <a:ea typeface="ＭＳ 明朝" charset="-128"/>
                        <a:cs typeface="Times New Roman" charset="0"/>
                      </a:endParaRPr>
                    </a:p>
                  </a:txBody>
                  <a:tcPr marL="68580" marR="68580" marT="0" marB="0" anchor="b"/>
                </a:tc>
                <a:tc>
                  <a:txBody>
                    <a:bodyPr/>
                    <a:lstStyle/>
                    <a:p>
                      <a:endParaRPr lang="en-US" sz="2800" dirty="0">
                        <a:effectLst/>
                        <a:latin typeface="Cambria" charset="0"/>
                      </a:endParaRPr>
                    </a:p>
                  </a:txBody>
                  <a:tcPr marL="68580" marR="68580" marT="0" marB="0" anchor="b"/>
                </a:tc>
                <a:extLst>
                  <a:ext uri="{0D108BD9-81ED-4DB2-BD59-A6C34878D82A}">
                    <a16:rowId xmlns:a16="http://schemas.microsoft.com/office/drawing/2014/main" val="10006"/>
                  </a:ext>
                </a:extLst>
              </a:tr>
              <a:tr h="337245">
                <a:tc>
                  <a:txBody>
                    <a:bodyPr/>
                    <a:lstStyle/>
                    <a:p>
                      <a:pPr marL="0" marR="0" algn="r">
                        <a:spcBef>
                          <a:spcPts val="0"/>
                        </a:spcBef>
                        <a:spcAft>
                          <a:spcPts val="0"/>
                        </a:spcAft>
                      </a:pPr>
                      <a:r>
                        <a:rPr lang="en-US" sz="2800" b="0" dirty="0">
                          <a:effectLst/>
                        </a:rPr>
                        <a:t>Latino</a:t>
                      </a:r>
                      <a:endParaRPr lang="en-US" sz="2800" b="0"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dirty="0">
                          <a:effectLst/>
                        </a:rPr>
                        <a:t>0.82</a:t>
                      </a:r>
                      <a:endParaRPr lang="en-US" sz="2800" dirty="0">
                        <a:effectLst/>
                        <a:latin typeface="Cambria" charset="0"/>
                        <a:ea typeface="ＭＳ 明朝" charset="-128"/>
                        <a:cs typeface="Times New Roman" charset="0"/>
                      </a:endParaRPr>
                    </a:p>
                  </a:txBody>
                  <a:tcPr marL="68580" marR="68580" marT="0" marB="0" anchor="b"/>
                </a:tc>
                <a:tc>
                  <a:txBody>
                    <a:bodyPr/>
                    <a:lstStyle/>
                    <a:p>
                      <a:endParaRPr lang="en-US" sz="2800">
                        <a:effectLst/>
                        <a:latin typeface="Cambria" charset="0"/>
                      </a:endParaRPr>
                    </a:p>
                  </a:txBody>
                  <a:tcPr marL="68580" marR="68580" marT="0" marB="0" anchor="b"/>
                </a:tc>
                <a:tc>
                  <a:txBody>
                    <a:bodyPr/>
                    <a:lstStyle/>
                    <a:p>
                      <a:pPr marL="0" marR="0" algn="r">
                        <a:spcBef>
                          <a:spcPts val="0"/>
                        </a:spcBef>
                        <a:spcAft>
                          <a:spcPts val="0"/>
                        </a:spcAft>
                      </a:pPr>
                      <a:r>
                        <a:rPr lang="en-US" sz="2800" dirty="0">
                          <a:effectLst/>
                        </a:rPr>
                        <a:t>1.04</a:t>
                      </a:r>
                      <a:endParaRPr lang="en-US" sz="2800" dirty="0">
                        <a:effectLst/>
                        <a:latin typeface="Cambria" charset="0"/>
                        <a:ea typeface="ＭＳ 明朝" charset="-128"/>
                        <a:cs typeface="Times New Roman" charset="0"/>
                      </a:endParaRPr>
                    </a:p>
                  </a:txBody>
                  <a:tcPr marL="68580" marR="68580" marT="0" marB="0" anchor="b"/>
                </a:tc>
                <a:tc>
                  <a:txBody>
                    <a:bodyPr/>
                    <a:lstStyle/>
                    <a:p>
                      <a:endParaRPr lang="en-US" sz="2800">
                        <a:effectLst/>
                        <a:latin typeface="Cambria" charset="0"/>
                      </a:endParaRPr>
                    </a:p>
                  </a:txBody>
                  <a:tcPr marL="68580" marR="68580" marT="0" marB="0" anchor="b"/>
                </a:tc>
                <a:extLst>
                  <a:ext uri="{0D108BD9-81ED-4DB2-BD59-A6C34878D82A}">
                    <a16:rowId xmlns:a16="http://schemas.microsoft.com/office/drawing/2014/main" val="10007"/>
                  </a:ext>
                </a:extLst>
              </a:tr>
              <a:tr h="337245">
                <a:tc>
                  <a:txBody>
                    <a:bodyPr/>
                    <a:lstStyle/>
                    <a:p>
                      <a:pPr marL="0" marR="0" algn="r">
                        <a:spcBef>
                          <a:spcPts val="0"/>
                        </a:spcBef>
                        <a:spcAft>
                          <a:spcPts val="0"/>
                        </a:spcAft>
                      </a:pPr>
                      <a:r>
                        <a:rPr lang="en-US" sz="2800" b="0" dirty="0">
                          <a:effectLst/>
                        </a:rPr>
                        <a:t>American Indian</a:t>
                      </a:r>
                      <a:endParaRPr lang="en-US" sz="2800" b="0"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b="1" dirty="0">
                          <a:effectLst/>
                        </a:rPr>
                        <a:t>1.74</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800" b="1" dirty="0">
                          <a:effectLst/>
                        </a:rPr>
                        <a:t>*</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dirty="0">
                          <a:effectLst/>
                        </a:rPr>
                        <a:t>1.26</a:t>
                      </a:r>
                      <a:endParaRPr lang="en-US" sz="2800" dirty="0">
                        <a:effectLst/>
                        <a:latin typeface="Cambria" charset="0"/>
                        <a:ea typeface="ＭＳ 明朝" charset="-128"/>
                        <a:cs typeface="Times New Roman" charset="0"/>
                      </a:endParaRPr>
                    </a:p>
                  </a:txBody>
                  <a:tcPr marL="68580" marR="68580" marT="0" marB="0" anchor="b"/>
                </a:tc>
                <a:tc>
                  <a:txBody>
                    <a:bodyPr/>
                    <a:lstStyle/>
                    <a:p>
                      <a:endParaRPr lang="en-US" sz="2800">
                        <a:effectLst/>
                        <a:latin typeface="Cambria" charset="0"/>
                      </a:endParaRPr>
                    </a:p>
                  </a:txBody>
                  <a:tcPr marL="68580" marR="68580" marT="0" marB="0" anchor="b"/>
                </a:tc>
                <a:extLst>
                  <a:ext uri="{0D108BD9-81ED-4DB2-BD59-A6C34878D82A}">
                    <a16:rowId xmlns:a16="http://schemas.microsoft.com/office/drawing/2014/main" val="10008"/>
                  </a:ext>
                </a:extLst>
              </a:tr>
              <a:tr h="337245">
                <a:tc>
                  <a:txBody>
                    <a:bodyPr/>
                    <a:lstStyle/>
                    <a:p>
                      <a:pPr marL="0" marR="0" algn="r">
                        <a:spcBef>
                          <a:spcPts val="0"/>
                        </a:spcBef>
                        <a:spcAft>
                          <a:spcPts val="0"/>
                        </a:spcAft>
                      </a:pPr>
                      <a:r>
                        <a:rPr lang="en-US" sz="2800" b="0" dirty="0">
                          <a:effectLst/>
                        </a:rPr>
                        <a:t>Arab American</a:t>
                      </a:r>
                      <a:endParaRPr lang="en-US" sz="2800" b="0"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dirty="0">
                          <a:effectLst/>
                        </a:rPr>
                        <a:t>1.36</a:t>
                      </a:r>
                      <a:endParaRPr lang="en-US" sz="2800" dirty="0">
                        <a:effectLst/>
                        <a:latin typeface="Cambria" charset="0"/>
                        <a:ea typeface="ＭＳ 明朝" charset="-128"/>
                        <a:cs typeface="Times New Roman" charset="0"/>
                      </a:endParaRPr>
                    </a:p>
                  </a:txBody>
                  <a:tcPr marL="68580" marR="68580" marT="0" marB="0" anchor="b"/>
                </a:tc>
                <a:tc>
                  <a:txBody>
                    <a:bodyPr/>
                    <a:lstStyle/>
                    <a:p>
                      <a:endParaRPr lang="en-US" sz="2800">
                        <a:effectLst/>
                        <a:latin typeface="Cambria" charset="0"/>
                      </a:endParaRPr>
                    </a:p>
                  </a:txBody>
                  <a:tcPr marL="68580" marR="68580" marT="0" marB="0" anchor="b"/>
                </a:tc>
                <a:tc>
                  <a:txBody>
                    <a:bodyPr/>
                    <a:lstStyle/>
                    <a:p>
                      <a:pPr marL="0" marR="0" algn="r">
                        <a:spcBef>
                          <a:spcPts val="0"/>
                        </a:spcBef>
                        <a:spcAft>
                          <a:spcPts val="0"/>
                        </a:spcAft>
                      </a:pPr>
                      <a:r>
                        <a:rPr lang="en-US" sz="2800" b="1" dirty="0">
                          <a:effectLst/>
                        </a:rPr>
                        <a:t>1.43</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800" b="1" dirty="0">
                          <a:effectLst/>
                        </a:rPr>
                        <a:t>*</a:t>
                      </a:r>
                      <a:endParaRPr lang="en-US" sz="2800" b="1" dirty="0">
                        <a:effectLst/>
                        <a:latin typeface="Cambria" charset="0"/>
                        <a:ea typeface="ＭＳ 明朝" charset="-128"/>
                        <a:cs typeface="Times New Roman" charset="0"/>
                      </a:endParaRPr>
                    </a:p>
                  </a:txBody>
                  <a:tcPr marL="68580" marR="68580" marT="0" marB="0" anchor="b"/>
                </a:tc>
                <a:extLst>
                  <a:ext uri="{0D108BD9-81ED-4DB2-BD59-A6C34878D82A}">
                    <a16:rowId xmlns:a16="http://schemas.microsoft.com/office/drawing/2014/main" val="10009"/>
                  </a:ext>
                </a:extLst>
              </a:tr>
              <a:tr h="337245">
                <a:tc>
                  <a:txBody>
                    <a:bodyPr/>
                    <a:lstStyle/>
                    <a:p>
                      <a:pPr marL="0" marR="0" algn="r">
                        <a:spcBef>
                          <a:spcPts val="0"/>
                        </a:spcBef>
                        <a:spcAft>
                          <a:spcPts val="0"/>
                        </a:spcAft>
                      </a:pPr>
                      <a:r>
                        <a:rPr lang="en-US" sz="2800" b="0" dirty="0">
                          <a:effectLst/>
                        </a:rPr>
                        <a:t>Asian American</a:t>
                      </a:r>
                      <a:endParaRPr lang="en-US" sz="2800" b="0"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dirty="0">
                          <a:effectLst/>
                        </a:rPr>
                        <a:t>0.77</a:t>
                      </a:r>
                      <a:endParaRPr lang="en-US" sz="2800"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endParaRPr lang="en-US" sz="2800"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dirty="0">
                          <a:effectLst/>
                        </a:rPr>
                        <a:t>1.09</a:t>
                      </a:r>
                      <a:endParaRPr lang="en-US" sz="2800" dirty="0">
                        <a:effectLst/>
                        <a:latin typeface="Cambria" charset="0"/>
                        <a:ea typeface="ＭＳ 明朝" charset="-128"/>
                        <a:cs typeface="Times New Roman" charset="0"/>
                      </a:endParaRPr>
                    </a:p>
                  </a:txBody>
                  <a:tcPr marL="68580" marR="68580" marT="0" marB="0" anchor="b"/>
                </a:tc>
                <a:tc>
                  <a:txBody>
                    <a:bodyPr/>
                    <a:lstStyle/>
                    <a:p>
                      <a:endParaRPr lang="en-US" sz="2800" dirty="0">
                        <a:effectLst/>
                        <a:latin typeface="Cambria" charset="0"/>
                      </a:endParaRPr>
                    </a:p>
                  </a:txBody>
                  <a:tcPr marL="68580" marR="68580" marT="0" marB="0" anchor="b"/>
                </a:tc>
                <a:extLst>
                  <a:ext uri="{0D108BD9-81ED-4DB2-BD59-A6C34878D82A}">
                    <a16:rowId xmlns:a16="http://schemas.microsoft.com/office/drawing/2014/main" val="10010"/>
                  </a:ext>
                </a:extLst>
              </a:tr>
              <a:tr h="337245">
                <a:tc>
                  <a:txBody>
                    <a:bodyPr/>
                    <a:lstStyle/>
                    <a:p>
                      <a:pPr marL="0" marR="0" algn="r">
                        <a:spcBef>
                          <a:spcPts val="0"/>
                        </a:spcBef>
                        <a:spcAft>
                          <a:spcPts val="0"/>
                        </a:spcAft>
                      </a:pPr>
                      <a:r>
                        <a:rPr lang="en-US" sz="2800" b="0" baseline="0" dirty="0">
                          <a:effectLst/>
                          <a:latin typeface="+mn-lt"/>
                          <a:ea typeface="+mn-ea"/>
                          <a:cs typeface="+mn-cs"/>
                        </a:rPr>
                        <a:t>Pacific Islander</a:t>
                      </a:r>
                      <a:endParaRPr lang="en-US" sz="2800" b="0"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dirty="0">
                          <a:effectLst/>
                        </a:rPr>
                        <a:t>0.98</a:t>
                      </a:r>
                      <a:endParaRPr lang="en-US" sz="2800" dirty="0">
                        <a:effectLst/>
                        <a:latin typeface="Cambria" charset="0"/>
                        <a:ea typeface="ＭＳ 明朝" charset="-128"/>
                        <a:cs typeface="Times New Roman" charset="0"/>
                      </a:endParaRPr>
                    </a:p>
                  </a:txBody>
                  <a:tcPr marL="68580" marR="68580" marT="0" marB="0" anchor="b"/>
                </a:tc>
                <a:tc>
                  <a:txBody>
                    <a:bodyPr/>
                    <a:lstStyle/>
                    <a:p>
                      <a:endParaRPr lang="en-US" sz="2800">
                        <a:effectLst/>
                        <a:latin typeface="Cambria" charset="0"/>
                      </a:endParaRPr>
                    </a:p>
                  </a:txBody>
                  <a:tcPr marL="68580" marR="68580" marT="0" marB="0" anchor="b"/>
                </a:tc>
                <a:tc>
                  <a:txBody>
                    <a:bodyPr/>
                    <a:lstStyle/>
                    <a:p>
                      <a:pPr marL="0" marR="0" algn="r">
                        <a:spcBef>
                          <a:spcPts val="0"/>
                        </a:spcBef>
                        <a:spcAft>
                          <a:spcPts val="0"/>
                        </a:spcAft>
                      </a:pPr>
                      <a:r>
                        <a:rPr lang="en-US" sz="2800" dirty="0">
                          <a:effectLst/>
                        </a:rPr>
                        <a:t>0.36</a:t>
                      </a:r>
                      <a:endParaRPr lang="en-US" sz="2800" dirty="0">
                        <a:effectLst/>
                        <a:latin typeface="Cambria" charset="0"/>
                        <a:ea typeface="ＭＳ 明朝" charset="-128"/>
                        <a:cs typeface="Times New Roman" charset="0"/>
                      </a:endParaRPr>
                    </a:p>
                  </a:txBody>
                  <a:tcPr marL="68580" marR="68580" marT="0" marB="0" anchor="b"/>
                </a:tc>
                <a:tc>
                  <a:txBody>
                    <a:bodyPr/>
                    <a:lstStyle/>
                    <a:p>
                      <a:endParaRPr lang="en-US" sz="2800" dirty="0">
                        <a:effectLst/>
                        <a:latin typeface="Cambria" charset="0"/>
                      </a:endParaRPr>
                    </a:p>
                  </a:txBody>
                  <a:tcPr marL="68580" marR="68580" marT="0" marB="0" anchor="b"/>
                </a:tc>
                <a:extLst>
                  <a:ext uri="{0D108BD9-81ED-4DB2-BD59-A6C34878D82A}">
                    <a16:rowId xmlns:a16="http://schemas.microsoft.com/office/drawing/2014/main" val="10011"/>
                  </a:ext>
                </a:extLst>
              </a:tr>
              <a:tr h="284484">
                <a:tc>
                  <a:txBody>
                    <a:bodyPr/>
                    <a:lstStyle/>
                    <a:p>
                      <a:pPr marL="0" marR="0" algn="r">
                        <a:spcBef>
                          <a:spcPts val="0"/>
                        </a:spcBef>
                        <a:spcAft>
                          <a:spcPts val="0"/>
                        </a:spcAft>
                      </a:pPr>
                      <a:r>
                        <a:rPr lang="en-US" sz="2800" b="0" dirty="0">
                          <a:effectLst/>
                          <a:latin typeface="+mn-lt"/>
                          <a:ea typeface="+mn-ea"/>
                          <a:cs typeface="+mn-cs"/>
                        </a:rPr>
                        <a:t>Age (in years)</a:t>
                      </a:r>
                      <a:endParaRPr lang="en-US" sz="2800" b="0"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b="1" dirty="0">
                          <a:effectLst/>
                        </a:rPr>
                        <a:t>0.93</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800" b="1" dirty="0">
                          <a:effectLst/>
                        </a:rPr>
                        <a:t>*</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b="1" dirty="0">
                          <a:effectLst/>
                        </a:rPr>
                        <a:t>0.95</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800" b="1" dirty="0">
                          <a:effectLst/>
                        </a:rPr>
                        <a:t>*</a:t>
                      </a:r>
                      <a:endParaRPr lang="en-US" sz="2800" b="1" dirty="0">
                        <a:effectLst/>
                        <a:latin typeface="Cambria" charset="0"/>
                        <a:ea typeface="ＭＳ 明朝" charset="-128"/>
                        <a:cs typeface="Times New Roman" charset="0"/>
                      </a:endParaRPr>
                    </a:p>
                  </a:txBody>
                  <a:tcPr marL="68580" marR="68580" marT="0" marB="0" anchor="b"/>
                </a:tc>
                <a:extLst>
                  <a:ext uri="{0D108BD9-81ED-4DB2-BD59-A6C34878D82A}">
                    <a16:rowId xmlns:a16="http://schemas.microsoft.com/office/drawing/2014/main" val="10012"/>
                  </a:ext>
                </a:extLst>
              </a:tr>
            </a:tbl>
          </a:graphicData>
        </a:graphic>
      </p:graphicFrame>
      <p:sp>
        <p:nvSpPr>
          <p:cNvPr id="3" name="TextBox 2"/>
          <p:cNvSpPr txBox="1"/>
          <p:nvPr/>
        </p:nvSpPr>
        <p:spPr>
          <a:xfrm>
            <a:off x="512954" y="158798"/>
            <a:ext cx="5364480" cy="584775"/>
          </a:xfrm>
          <a:prstGeom prst="rect">
            <a:avLst/>
          </a:prstGeom>
          <a:noFill/>
        </p:spPr>
        <p:txBody>
          <a:bodyPr wrap="square" rtlCol="0">
            <a:spAutoFit/>
          </a:bodyPr>
          <a:lstStyle/>
          <a:p>
            <a:r>
              <a:rPr lang="en-US" sz="3200" b="1" dirty="0"/>
              <a:t>Individual Characteristics</a:t>
            </a:r>
          </a:p>
        </p:txBody>
      </p:sp>
      <p:sp>
        <p:nvSpPr>
          <p:cNvPr id="5" name="Left Brace 4">
            <a:extLst>
              <a:ext uri="{FF2B5EF4-FFF2-40B4-BE49-F238E27FC236}">
                <a16:creationId xmlns:a16="http://schemas.microsoft.com/office/drawing/2014/main" id="{99A7F5E1-65D1-6C41-B759-5534716A44B4}"/>
              </a:ext>
            </a:extLst>
          </p:cNvPr>
          <p:cNvSpPr/>
          <p:nvPr/>
        </p:nvSpPr>
        <p:spPr>
          <a:xfrm>
            <a:off x="3038168" y="3429000"/>
            <a:ext cx="943897" cy="2455606"/>
          </a:xfrm>
          <a:prstGeom prst="leftBrace">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99B226F4-07DB-084D-89EE-511AA7C5A689}"/>
              </a:ext>
            </a:extLst>
          </p:cNvPr>
          <p:cNvSpPr txBox="1"/>
          <p:nvPr/>
        </p:nvSpPr>
        <p:spPr>
          <a:xfrm>
            <a:off x="1530593" y="4395193"/>
            <a:ext cx="1861536" cy="523220"/>
          </a:xfrm>
          <a:prstGeom prst="rect">
            <a:avLst/>
          </a:prstGeom>
          <a:noFill/>
        </p:spPr>
        <p:txBody>
          <a:bodyPr wrap="square" rtlCol="0">
            <a:spAutoFit/>
          </a:bodyPr>
          <a:lstStyle/>
          <a:p>
            <a:r>
              <a:rPr lang="en-US" sz="2800" dirty="0"/>
              <a:t>vs. white</a:t>
            </a:r>
          </a:p>
        </p:txBody>
      </p:sp>
      <p:sp>
        <p:nvSpPr>
          <p:cNvPr id="8" name="Rounded Rectangle 7">
            <a:extLst>
              <a:ext uri="{FF2B5EF4-FFF2-40B4-BE49-F238E27FC236}">
                <a16:creationId xmlns:a16="http://schemas.microsoft.com/office/drawing/2014/main" id="{A0765D49-BBC7-9643-86FE-0CD326CCA9FB}"/>
              </a:ext>
            </a:extLst>
          </p:cNvPr>
          <p:cNvSpPr/>
          <p:nvPr/>
        </p:nvSpPr>
        <p:spPr>
          <a:xfrm>
            <a:off x="6507146" y="114356"/>
            <a:ext cx="5171900" cy="584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OR&gt;1, then odds are higher than reference group; If OR&lt;1, then odds are lower than reference group </a:t>
            </a:r>
          </a:p>
        </p:txBody>
      </p:sp>
    </p:spTree>
    <p:extLst>
      <p:ext uri="{BB962C8B-B14F-4D97-AF65-F5344CB8AC3E}">
        <p14:creationId xmlns:p14="http://schemas.microsoft.com/office/powerpoint/2010/main" val="563750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Acknowledgements</a:t>
            </a:r>
          </a:p>
        </p:txBody>
      </p:sp>
      <p:sp>
        <p:nvSpPr>
          <p:cNvPr id="6" name="Content Placeholder 5"/>
          <p:cNvSpPr>
            <a:spLocks noGrp="1"/>
          </p:cNvSpPr>
          <p:nvPr>
            <p:ph idx="1"/>
          </p:nvPr>
        </p:nvSpPr>
        <p:spPr>
          <a:xfrm>
            <a:off x="419100" y="1690688"/>
            <a:ext cx="11353800" cy="4228198"/>
          </a:xfrm>
        </p:spPr>
        <p:txBody>
          <a:bodyPr numCol="3">
            <a:normAutofit/>
          </a:bodyPr>
          <a:lstStyle/>
          <a:p>
            <a:r>
              <a:rPr lang="en-US" dirty="0"/>
              <a:t>Financial support  </a:t>
            </a:r>
          </a:p>
          <a:p>
            <a:pPr lvl="1"/>
            <a:r>
              <a:rPr lang="en-US" dirty="0"/>
              <a:t>Spencer Foundation</a:t>
            </a:r>
          </a:p>
          <a:p>
            <a:pPr lvl="1"/>
            <a:r>
              <a:rPr lang="en-US" dirty="0"/>
              <a:t>National Academy of Education</a:t>
            </a:r>
          </a:p>
          <a:p>
            <a:pPr lvl="1"/>
            <a:r>
              <a:rPr lang="en-US" dirty="0"/>
              <a:t>National Science Foundation</a:t>
            </a:r>
          </a:p>
          <a:p>
            <a:endParaRPr lang="en-US" dirty="0"/>
          </a:p>
          <a:p>
            <a:endParaRPr lang="en-US" dirty="0"/>
          </a:p>
          <a:p>
            <a:endParaRPr lang="en-US" dirty="0"/>
          </a:p>
          <a:p>
            <a:r>
              <a:rPr lang="en-US" dirty="0"/>
              <a:t>Research assistance </a:t>
            </a:r>
          </a:p>
          <a:p>
            <a:pPr lvl="1"/>
            <a:r>
              <a:rPr lang="en-US" dirty="0"/>
              <a:t>Theresa Hernandez</a:t>
            </a:r>
          </a:p>
          <a:p>
            <a:pPr lvl="1"/>
            <a:r>
              <a:rPr lang="en-US" dirty="0"/>
              <a:t>Kimberly Reyes</a:t>
            </a:r>
          </a:p>
          <a:p>
            <a:pPr lvl="1"/>
            <a:r>
              <a:rPr lang="en-US" dirty="0" err="1"/>
              <a:t>Kamaria</a:t>
            </a:r>
            <a:r>
              <a:rPr lang="en-US" dirty="0"/>
              <a:t> Porter</a:t>
            </a:r>
          </a:p>
          <a:p>
            <a:pPr lvl="1"/>
            <a:r>
              <a:rPr lang="en-US" dirty="0"/>
              <a:t>Aurora </a:t>
            </a:r>
            <a:r>
              <a:rPr lang="en-US" dirty="0" err="1"/>
              <a:t>Kamimura</a:t>
            </a:r>
            <a:endParaRPr lang="en-US" dirty="0"/>
          </a:p>
          <a:p>
            <a:pPr lvl="1"/>
            <a:r>
              <a:rPr lang="en-US" dirty="0"/>
              <a:t>Kelly Slay</a:t>
            </a:r>
          </a:p>
          <a:p>
            <a:pPr lvl="1"/>
            <a:endParaRPr lang="en-US" dirty="0"/>
          </a:p>
          <a:p>
            <a:pPr lvl="1"/>
            <a:endParaRPr lang="en-US" dirty="0"/>
          </a:p>
          <a:p>
            <a:pPr lvl="1"/>
            <a:endParaRPr lang="en-US" dirty="0"/>
          </a:p>
          <a:p>
            <a:pPr lvl="1"/>
            <a:endParaRPr lang="en-US" dirty="0"/>
          </a:p>
          <a:p>
            <a:r>
              <a:rPr lang="en-US" dirty="0"/>
              <a:t>Research participation</a:t>
            </a:r>
          </a:p>
          <a:p>
            <a:pPr lvl="1"/>
            <a:r>
              <a:rPr lang="en-US" dirty="0"/>
              <a:t>Partnership with Healthy Minds Network</a:t>
            </a:r>
          </a:p>
          <a:p>
            <a:pPr lvl="1"/>
            <a:r>
              <a:rPr lang="en-US" dirty="0"/>
              <a:t>Students, Alumni, Faculty, and Staff interviewed</a:t>
            </a:r>
          </a:p>
          <a:p>
            <a:endParaRPr lang="en-US" dirty="0"/>
          </a:p>
        </p:txBody>
      </p:sp>
    </p:spTree>
    <p:extLst>
      <p:ext uri="{BB962C8B-B14F-4D97-AF65-F5344CB8AC3E}">
        <p14:creationId xmlns:p14="http://schemas.microsoft.com/office/powerpoint/2010/main" val="614526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30871748"/>
              </p:ext>
            </p:extLst>
          </p:nvPr>
        </p:nvGraphicFramePr>
        <p:xfrm>
          <a:off x="280220" y="916433"/>
          <a:ext cx="11724967" cy="4933386"/>
        </p:xfrm>
        <a:graphic>
          <a:graphicData uri="http://schemas.openxmlformats.org/drawingml/2006/table">
            <a:tbl>
              <a:tblPr firstRow="1" firstCol="1" bandRow="1">
                <a:tableStyleId>{69012ECD-51FC-41F1-AA8D-1B2483CD663E}</a:tableStyleId>
              </a:tblPr>
              <a:tblGrid>
                <a:gridCol w="6542919">
                  <a:extLst>
                    <a:ext uri="{9D8B030D-6E8A-4147-A177-3AD203B41FA5}">
                      <a16:colId xmlns:a16="http://schemas.microsoft.com/office/drawing/2014/main" val="20000"/>
                    </a:ext>
                  </a:extLst>
                </a:gridCol>
                <a:gridCol w="1260498">
                  <a:extLst>
                    <a:ext uri="{9D8B030D-6E8A-4147-A177-3AD203B41FA5}">
                      <a16:colId xmlns:a16="http://schemas.microsoft.com/office/drawing/2014/main" val="20001"/>
                    </a:ext>
                  </a:extLst>
                </a:gridCol>
                <a:gridCol w="1237156">
                  <a:extLst>
                    <a:ext uri="{9D8B030D-6E8A-4147-A177-3AD203B41FA5}">
                      <a16:colId xmlns:a16="http://schemas.microsoft.com/office/drawing/2014/main" val="20002"/>
                    </a:ext>
                  </a:extLst>
                </a:gridCol>
                <a:gridCol w="1665748">
                  <a:extLst>
                    <a:ext uri="{9D8B030D-6E8A-4147-A177-3AD203B41FA5}">
                      <a16:colId xmlns:a16="http://schemas.microsoft.com/office/drawing/2014/main" val="20003"/>
                    </a:ext>
                  </a:extLst>
                </a:gridCol>
                <a:gridCol w="1018646">
                  <a:extLst>
                    <a:ext uri="{9D8B030D-6E8A-4147-A177-3AD203B41FA5}">
                      <a16:colId xmlns:a16="http://schemas.microsoft.com/office/drawing/2014/main" val="20004"/>
                    </a:ext>
                  </a:extLst>
                </a:gridCol>
              </a:tblGrid>
              <a:tr h="474642">
                <a:tc>
                  <a:txBody>
                    <a:bodyPr/>
                    <a:lstStyle/>
                    <a:p>
                      <a:pPr marL="0" marR="0">
                        <a:spcBef>
                          <a:spcPts val="0"/>
                        </a:spcBef>
                        <a:spcAft>
                          <a:spcPts val="0"/>
                        </a:spcAft>
                      </a:pPr>
                      <a:r>
                        <a:rPr lang="en-US" sz="2400" dirty="0">
                          <a:effectLst/>
                        </a:rPr>
                        <a:t> </a:t>
                      </a:r>
                      <a:endParaRPr lang="en-US" sz="2400" dirty="0">
                        <a:effectLst/>
                        <a:latin typeface="Cambria" charset="0"/>
                        <a:ea typeface="ＭＳ 明朝" charset="-128"/>
                        <a:cs typeface="Times New Roman" charset="0"/>
                      </a:endParaRPr>
                    </a:p>
                  </a:txBody>
                  <a:tcPr marL="68580" marR="68580" marT="0" marB="0" anchor="b"/>
                </a:tc>
                <a:tc gridSpan="2">
                  <a:txBody>
                    <a:bodyPr/>
                    <a:lstStyle/>
                    <a:p>
                      <a:pPr marL="0" marR="0" algn="ctr">
                        <a:spcBef>
                          <a:spcPts val="0"/>
                        </a:spcBef>
                        <a:spcAft>
                          <a:spcPts val="0"/>
                        </a:spcAft>
                      </a:pPr>
                      <a:r>
                        <a:rPr lang="en-US" sz="3200" dirty="0">
                          <a:effectLst/>
                        </a:rPr>
                        <a:t>Anxiety</a:t>
                      </a:r>
                      <a:endParaRPr lang="en-US" sz="3200" dirty="0">
                        <a:effectLst/>
                        <a:latin typeface="Cambria" charset="0"/>
                        <a:ea typeface="ＭＳ 明朝" charset="-128"/>
                        <a:cs typeface="Times New Roman" charset="0"/>
                      </a:endParaRPr>
                    </a:p>
                  </a:txBody>
                  <a:tcPr marL="68580" marR="68580" marT="0" marB="0" anchor="b"/>
                </a:tc>
                <a:tc hMerge="1">
                  <a:txBody>
                    <a:bodyPr/>
                    <a:lstStyle/>
                    <a:p>
                      <a:endParaRPr lang="en-US"/>
                    </a:p>
                  </a:txBody>
                  <a:tcPr/>
                </a:tc>
                <a:tc gridSpan="2">
                  <a:txBody>
                    <a:bodyPr/>
                    <a:lstStyle/>
                    <a:p>
                      <a:pPr marL="0" marR="0" algn="ctr">
                        <a:spcBef>
                          <a:spcPts val="0"/>
                        </a:spcBef>
                        <a:spcAft>
                          <a:spcPts val="0"/>
                        </a:spcAft>
                      </a:pPr>
                      <a:r>
                        <a:rPr lang="en-US" sz="3200" dirty="0">
                          <a:effectLst/>
                        </a:rPr>
                        <a:t>Depression</a:t>
                      </a:r>
                      <a:endParaRPr lang="en-US" sz="3200" dirty="0">
                        <a:effectLst/>
                        <a:latin typeface="Cambria" charset="0"/>
                        <a:ea typeface="ＭＳ 明朝" charset="-128"/>
                        <a:cs typeface="Times New Roman"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10000"/>
                  </a:ext>
                </a:extLst>
              </a:tr>
              <a:tr h="474642">
                <a:tc>
                  <a:txBody>
                    <a:bodyPr/>
                    <a:lstStyle/>
                    <a:p>
                      <a:pPr marL="0" marR="0">
                        <a:spcBef>
                          <a:spcPts val="0"/>
                        </a:spcBef>
                        <a:spcAft>
                          <a:spcPts val="0"/>
                        </a:spcAft>
                      </a:pPr>
                      <a:r>
                        <a:rPr lang="en-US" sz="2800" dirty="0">
                          <a:effectLst/>
                        </a:rPr>
                        <a:t> </a:t>
                      </a:r>
                      <a:endParaRPr lang="en-US" sz="2800" dirty="0">
                        <a:effectLst/>
                        <a:latin typeface="Cambria" charset="0"/>
                        <a:ea typeface="ＭＳ 明朝" charset="-128"/>
                        <a:cs typeface="Times New Roman" charset="0"/>
                      </a:endParaRPr>
                    </a:p>
                  </a:txBody>
                  <a:tcPr marL="68580" marR="68580" marT="0" marB="0" anchor="b"/>
                </a:tc>
                <a:tc gridSpan="2">
                  <a:txBody>
                    <a:bodyPr/>
                    <a:lstStyle/>
                    <a:p>
                      <a:pPr marL="0" marR="0" algn="ctr">
                        <a:spcBef>
                          <a:spcPts val="0"/>
                        </a:spcBef>
                        <a:spcAft>
                          <a:spcPts val="0"/>
                        </a:spcAft>
                      </a:pPr>
                      <a:r>
                        <a:rPr lang="en-US" sz="2800" dirty="0">
                          <a:effectLst/>
                        </a:rPr>
                        <a:t>Odds Ratio</a:t>
                      </a:r>
                      <a:endParaRPr lang="en-US" sz="2800" dirty="0">
                        <a:effectLst/>
                        <a:latin typeface="Cambria" charset="0"/>
                        <a:ea typeface="ＭＳ 明朝" charset="-128"/>
                        <a:cs typeface="Times New Roman" charset="0"/>
                      </a:endParaRPr>
                    </a:p>
                  </a:txBody>
                  <a:tcPr marL="68580" marR="68580" marT="0" marB="0" anchor="b"/>
                </a:tc>
                <a:tc hMerge="1">
                  <a:txBody>
                    <a:bodyPr/>
                    <a:lstStyle/>
                    <a:p>
                      <a:pPr marL="0" marR="0">
                        <a:spcBef>
                          <a:spcPts val="0"/>
                        </a:spcBef>
                        <a:spcAft>
                          <a:spcPts val="0"/>
                        </a:spcAft>
                      </a:pPr>
                      <a:endParaRPr lang="en-US" sz="2400" dirty="0">
                        <a:effectLst/>
                        <a:latin typeface="Cambria" charset="0"/>
                        <a:ea typeface="ＭＳ 明朝" charset="-128"/>
                        <a:cs typeface="Times New Roman" charset="0"/>
                      </a:endParaRPr>
                    </a:p>
                  </a:txBody>
                  <a:tcPr marL="68580" marR="68580" marT="0" marB="0" anchor="b"/>
                </a:tc>
                <a:tc gridSpan="2">
                  <a:txBody>
                    <a:bodyPr/>
                    <a:lstStyle/>
                    <a:p>
                      <a:pPr marL="0" marR="0" algn="ctr">
                        <a:spcBef>
                          <a:spcPts val="0"/>
                        </a:spcBef>
                        <a:spcAft>
                          <a:spcPts val="0"/>
                        </a:spcAft>
                      </a:pPr>
                      <a:r>
                        <a:rPr lang="en-US" sz="2800" dirty="0">
                          <a:effectLst/>
                        </a:rPr>
                        <a:t>Odds Ratio</a:t>
                      </a:r>
                      <a:endParaRPr lang="en-US" sz="2800" dirty="0">
                        <a:effectLst/>
                        <a:latin typeface="Calibri" charset="0"/>
                        <a:ea typeface="Calibri" charset="0"/>
                        <a:cs typeface="Calibri" charset="0"/>
                      </a:endParaRPr>
                    </a:p>
                  </a:txBody>
                  <a:tcPr marL="68580" marR="68580" marT="0" marB="0" anchor="b"/>
                </a:tc>
                <a:tc hMerge="1">
                  <a:txBody>
                    <a:bodyPr/>
                    <a:lstStyle/>
                    <a:p>
                      <a:pPr marL="0" marR="0">
                        <a:spcBef>
                          <a:spcPts val="0"/>
                        </a:spcBef>
                        <a:spcAft>
                          <a:spcPts val="0"/>
                        </a:spcAft>
                      </a:pPr>
                      <a:endParaRPr lang="en-US" sz="2400" dirty="0">
                        <a:effectLst/>
                        <a:latin typeface="Cambria" charset="0"/>
                        <a:ea typeface="ＭＳ 明朝" charset="-128"/>
                        <a:cs typeface="Times New Roman" charset="0"/>
                      </a:endParaRPr>
                    </a:p>
                  </a:txBody>
                  <a:tcPr marL="68580" marR="68580" marT="0" marB="0" anchor="b"/>
                </a:tc>
                <a:extLst>
                  <a:ext uri="{0D108BD9-81ED-4DB2-BD59-A6C34878D82A}">
                    <a16:rowId xmlns:a16="http://schemas.microsoft.com/office/drawing/2014/main" val="10001"/>
                  </a:ext>
                </a:extLst>
              </a:tr>
              <a:tr h="485304">
                <a:tc>
                  <a:txBody>
                    <a:bodyPr/>
                    <a:lstStyle/>
                    <a:p>
                      <a:pPr marL="0" marR="0" algn="r">
                        <a:spcBef>
                          <a:spcPts val="0"/>
                        </a:spcBef>
                        <a:spcAft>
                          <a:spcPts val="0"/>
                        </a:spcAft>
                      </a:pPr>
                      <a:r>
                        <a:rPr lang="en-US" sz="2400" b="0" dirty="0">
                          <a:effectLst/>
                        </a:rPr>
                        <a:t>Discrimination often</a:t>
                      </a:r>
                      <a:endParaRPr lang="en-US" sz="2400" b="0"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b="1" dirty="0">
                          <a:effectLst/>
                        </a:rPr>
                        <a:t>2.97</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800" b="1" dirty="0">
                          <a:effectLst/>
                        </a:rPr>
                        <a:t>***</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b="1" dirty="0">
                          <a:effectLst/>
                        </a:rPr>
                        <a:t>2.23</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800" b="1" dirty="0">
                          <a:effectLst/>
                        </a:rPr>
                        <a:t>***</a:t>
                      </a:r>
                      <a:endParaRPr lang="en-US" sz="2800" b="1" dirty="0">
                        <a:effectLst/>
                        <a:latin typeface="Cambria" charset="0"/>
                        <a:ea typeface="ＭＳ 明朝" charset="-128"/>
                        <a:cs typeface="Times New Roman" charset="0"/>
                      </a:endParaRPr>
                    </a:p>
                  </a:txBody>
                  <a:tcPr marL="68580" marR="68580" marT="0" marB="0" anchor="b"/>
                </a:tc>
                <a:extLst>
                  <a:ext uri="{0D108BD9-81ED-4DB2-BD59-A6C34878D82A}">
                    <a16:rowId xmlns:a16="http://schemas.microsoft.com/office/drawing/2014/main" val="10002"/>
                  </a:ext>
                </a:extLst>
              </a:tr>
              <a:tr h="526793">
                <a:tc>
                  <a:txBody>
                    <a:bodyPr/>
                    <a:lstStyle/>
                    <a:p>
                      <a:pPr marL="0" marR="0" algn="r">
                        <a:spcBef>
                          <a:spcPts val="0"/>
                        </a:spcBef>
                        <a:spcAft>
                          <a:spcPts val="0"/>
                        </a:spcAft>
                      </a:pPr>
                      <a:r>
                        <a:rPr lang="en-US" sz="2400" b="0" dirty="0">
                          <a:effectLst/>
                        </a:rPr>
                        <a:t>Discrimination sometimes</a:t>
                      </a:r>
                      <a:endParaRPr lang="en-US" sz="2400" b="0"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b="1" dirty="0">
                          <a:effectLst/>
                        </a:rPr>
                        <a:t>1.92</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800" b="1" dirty="0">
                          <a:effectLst/>
                        </a:rPr>
                        <a:t>***</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b="1" dirty="0">
                          <a:effectLst/>
                        </a:rPr>
                        <a:t>1.58</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800" b="1" dirty="0">
                          <a:effectLst/>
                        </a:rPr>
                        <a:t>***</a:t>
                      </a:r>
                      <a:endParaRPr lang="en-US" sz="2800" b="1" dirty="0">
                        <a:effectLst/>
                        <a:latin typeface="Cambria" charset="0"/>
                        <a:ea typeface="ＭＳ 明朝" charset="-128"/>
                        <a:cs typeface="Times New Roman" charset="0"/>
                      </a:endParaRPr>
                    </a:p>
                  </a:txBody>
                  <a:tcPr marL="68580" marR="68580" marT="0" marB="0" anchor="b"/>
                </a:tc>
                <a:extLst>
                  <a:ext uri="{0D108BD9-81ED-4DB2-BD59-A6C34878D82A}">
                    <a16:rowId xmlns:a16="http://schemas.microsoft.com/office/drawing/2014/main" val="10003"/>
                  </a:ext>
                </a:extLst>
              </a:tr>
              <a:tr h="479927">
                <a:tc>
                  <a:txBody>
                    <a:bodyPr/>
                    <a:lstStyle/>
                    <a:p>
                      <a:pPr marL="0" marR="0" algn="r">
                        <a:spcBef>
                          <a:spcPts val="0"/>
                        </a:spcBef>
                        <a:spcAft>
                          <a:spcPts val="0"/>
                        </a:spcAft>
                      </a:pPr>
                      <a:r>
                        <a:rPr lang="en-US" sz="2400" b="0" dirty="0">
                          <a:effectLst/>
                        </a:rPr>
                        <a:t>Discrimination</a:t>
                      </a:r>
                      <a:r>
                        <a:rPr lang="en-US" sz="2400" b="0" baseline="0" dirty="0">
                          <a:effectLst/>
                        </a:rPr>
                        <a:t> rare</a:t>
                      </a:r>
                      <a:endParaRPr lang="en-US" sz="2400" b="0"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dirty="0">
                          <a:effectLst/>
                        </a:rPr>
                        <a:t>1.10</a:t>
                      </a:r>
                      <a:endParaRPr lang="en-US" sz="2800" dirty="0">
                        <a:effectLst/>
                        <a:latin typeface="Cambria" charset="0"/>
                        <a:ea typeface="ＭＳ 明朝" charset="-128"/>
                        <a:cs typeface="Times New Roman" charset="0"/>
                      </a:endParaRPr>
                    </a:p>
                  </a:txBody>
                  <a:tcPr marL="68580" marR="68580" marT="0" marB="0" anchor="b"/>
                </a:tc>
                <a:tc>
                  <a:txBody>
                    <a:bodyPr/>
                    <a:lstStyle/>
                    <a:p>
                      <a:endParaRPr lang="en-US" sz="2800" dirty="0">
                        <a:effectLst/>
                        <a:latin typeface="Cambria" charset="0"/>
                      </a:endParaRPr>
                    </a:p>
                  </a:txBody>
                  <a:tcPr marL="68580" marR="68580" marT="0" marB="0" anchor="b"/>
                </a:tc>
                <a:tc>
                  <a:txBody>
                    <a:bodyPr/>
                    <a:lstStyle/>
                    <a:p>
                      <a:pPr marL="0" marR="0" algn="r">
                        <a:spcBef>
                          <a:spcPts val="0"/>
                        </a:spcBef>
                        <a:spcAft>
                          <a:spcPts val="0"/>
                        </a:spcAft>
                      </a:pPr>
                      <a:r>
                        <a:rPr lang="en-US" sz="2800" b="1" dirty="0">
                          <a:effectLst/>
                        </a:rPr>
                        <a:t>1.21</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800" b="1" dirty="0">
                          <a:effectLst/>
                        </a:rPr>
                        <a:t>*</a:t>
                      </a:r>
                      <a:endParaRPr lang="en-US" sz="2800" b="1" dirty="0">
                        <a:effectLst/>
                        <a:latin typeface="Cambria" charset="0"/>
                        <a:ea typeface="ＭＳ 明朝" charset="-128"/>
                        <a:cs typeface="Times New Roman" charset="0"/>
                      </a:endParaRPr>
                    </a:p>
                  </a:txBody>
                  <a:tcPr marL="68580" marR="68580" marT="0" marB="0" anchor="b"/>
                </a:tc>
                <a:extLst>
                  <a:ext uri="{0D108BD9-81ED-4DB2-BD59-A6C34878D82A}">
                    <a16:rowId xmlns:a16="http://schemas.microsoft.com/office/drawing/2014/main" val="10004"/>
                  </a:ext>
                </a:extLst>
              </a:tr>
              <a:tr h="487680">
                <a:tc>
                  <a:txBody>
                    <a:bodyPr/>
                    <a:lstStyle/>
                    <a:p>
                      <a:pPr marL="0" marR="0" algn="r">
                        <a:spcBef>
                          <a:spcPts val="0"/>
                        </a:spcBef>
                        <a:spcAft>
                          <a:spcPts val="0"/>
                        </a:spcAft>
                      </a:pPr>
                      <a:r>
                        <a:rPr lang="en-US" sz="2400" b="0" dirty="0">
                          <a:effectLst/>
                        </a:rPr>
                        <a:t>Classes</a:t>
                      </a:r>
                      <a:r>
                        <a:rPr lang="en-US" sz="2400" b="0" baseline="0" dirty="0">
                          <a:effectLst/>
                        </a:rPr>
                        <a:t> very competitive</a:t>
                      </a:r>
                      <a:endParaRPr lang="en-US" sz="2400" b="0"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b="1" dirty="0">
                          <a:effectLst/>
                        </a:rPr>
                        <a:t>1.66</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800" b="1" dirty="0">
                          <a:effectLst/>
                        </a:rPr>
                        <a:t>***</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b="1" dirty="0">
                          <a:effectLst/>
                        </a:rPr>
                        <a:t>1.35</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800" b="1" dirty="0">
                          <a:effectLst/>
                        </a:rPr>
                        <a:t>***</a:t>
                      </a:r>
                      <a:endParaRPr lang="en-US" sz="2800" b="1" dirty="0">
                        <a:effectLst/>
                        <a:latin typeface="Cambria" charset="0"/>
                        <a:ea typeface="ＭＳ 明朝" charset="-128"/>
                        <a:cs typeface="Times New Roman" charset="0"/>
                      </a:endParaRPr>
                    </a:p>
                  </a:txBody>
                  <a:tcPr marL="68580" marR="68580" marT="0" marB="0" anchor="b"/>
                </a:tc>
                <a:extLst>
                  <a:ext uri="{0D108BD9-81ED-4DB2-BD59-A6C34878D82A}">
                    <a16:rowId xmlns:a16="http://schemas.microsoft.com/office/drawing/2014/main" val="10005"/>
                  </a:ext>
                </a:extLst>
              </a:tr>
              <a:tr h="474642">
                <a:tc>
                  <a:txBody>
                    <a:bodyPr/>
                    <a:lstStyle/>
                    <a:p>
                      <a:pPr marL="0" marR="0" algn="r">
                        <a:spcBef>
                          <a:spcPts val="0"/>
                        </a:spcBef>
                        <a:spcAft>
                          <a:spcPts val="0"/>
                        </a:spcAft>
                      </a:pPr>
                      <a:r>
                        <a:rPr lang="en-US" sz="2400" b="0" dirty="0">
                          <a:effectLst/>
                        </a:rPr>
                        <a:t>Support from family (5 point scale)</a:t>
                      </a:r>
                      <a:endParaRPr lang="en-US" sz="2400" b="0"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b="1" dirty="0">
                          <a:effectLst/>
                        </a:rPr>
                        <a:t>0.78</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800" b="1" dirty="0">
                          <a:effectLst/>
                        </a:rPr>
                        <a:t>***</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b="1" dirty="0">
                          <a:effectLst/>
                        </a:rPr>
                        <a:t>0.79</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800" b="1" dirty="0">
                          <a:effectLst/>
                        </a:rPr>
                        <a:t>***</a:t>
                      </a:r>
                      <a:endParaRPr lang="en-US" sz="2800" b="1" dirty="0">
                        <a:effectLst/>
                        <a:latin typeface="Cambria" charset="0"/>
                        <a:ea typeface="ＭＳ 明朝" charset="-128"/>
                        <a:cs typeface="Times New Roman" charset="0"/>
                      </a:endParaRPr>
                    </a:p>
                  </a:txBody>
                  <a:tcPr marL="68580" marR="68580" marT="0" marB="0" anchor="b"/>
                </a:tc>
                <a:extLst>
                  <a:ext uri="{0D108BD9-81ED-4DB2-BD59-A6C34878D82A}">
                    <a16:rowId xmlns:a16="http://schemas.microsoft.com/office/drawing/2014/main" val="10006"/>
                  </a:ext>
                </a:extLst>
              </a:tr>
              <a:tr h="524443">
                <a:tc>
                  <a:txBody>
                    <a:bodyPr/>
                    <a:lstStyle/>
                    <a:p>
                      <a:pPr marL="0" marR="0" algn="r">
                        <a:spcBef>
                          <a:spcPts val="0"/>
                        </a:spcBef>
                        <a:spcAft>
                          <a:spcPts val="0"/>
                        </a:spcAft>
                      </a:pPr>
                      <a:r>
                        <a:rPr lang="en-US" sz="2400" b="0" dirty="0">
                          <a:effectLst/>
                        </a:rPr>
                        <a:t>Support from friends (5 point scale)</a:t>
                      </a:r>
                      <a:endParaRPr lang="en-US" sz="2400" b="0"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dirty="0">
                          <a:effectLst/>
                        </a:rPr>
                        <a:t>0.94</a:t>
                      </a:r>
                      <a:endParaRPr lang="en-US" sz="2800" dirty="0">
                        <a:effectLst/>
                        <a:latin typeface="Cambria" charset="0"/>
                        <a:ea typeface="ＭＳ 明朝" charset="-128"/>
                        <a:cs typeface="Times New Roman" charset="0"/>
                      </a:endParaRPr>
                    </a:p>
                  </a:txBody>
                  <a:tcPr marL="68580" marR="68580" marT="0" marB="0" anchor="b"/>
                </a:tc>
                <a:tc>
                  <a:txBody>
                    <a:bodyPr/>
                    <a:lstStyle/>
                    <a:p>
                      <a:endParaRPr lang="en-US" sz="2800">
                        <a:effectLst/>
                        <a:latin typeface="Cambria" charset="0"/>
                      </a:endParaRPr>
                    </a:p>
                  </a:txBody>
                  <a:tcPr marL="68580" marR="68580" marT="0" marB="0" anchor="b"/>
                </a:tc>
                <a:tc>
                  <a:txBody>
                    <a:bodyPr/>
                    <a:lstStyle/>
                    <a:p>
                      <a:pPr marL="0" marR="0" algn="r">
                        <a:spcBef>
                          <a:spcPts val="0"/>
                        </a:spcBef>
                        <a:spcAft>
                          <a:spcPts val="0"/>
                        </a:spcAft>
                      </a:pPr>
                      <a:r>
                        <a:rPr lang="en-US" sz="2800" b="1" dirty="0">
                          <a:effectLst/>
                        </a:rPr>
                        <a:t>0.89</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800" b="1" dirty="0">
                          <a:effectLst/>
                        </a:rPr>
                        <a:t>***</a:t>
                      </a:r>
                      <a:endParaRPr lang="en-US" sz="2800" b="1" dirty="0">
                        <a:effectLst/>
                        <a:latin typeface="Cambria" charset="0"/>
                        <a:ea typeface="ＭＳ 明朝" charset="-128"/>
                        <a:cs typeface="Times New Roman" charset="0"/>
                      </a:endParaRPr>
                    </a:p>
                  </a:txBody>
                  <a:tcPr marL="68580" marR="68580" marT="0" marB="0" anchor="b"/>
                </a:tc>
                <a:extLst>
                  <a:ext uri="{0D108BD9-81ED-4DB2-BD59-A6C34878D82A}">
                    <a16:rowId xmlns:a16="http://schemas.microsoft.com/office/drawing/2014/main" val="10007"/>
                  </a:ext>
                </a:extLst>
              </a:tr>
              <a:tr h="474642">
                <a:tc>
                  <a:txBody>
                    <a:bodyPr/>
                    <a:lstStyle/>
                    <a:p>
                      <a:pPr marL="0" marR="0" algn="r">
                        <a:spcBef>
                          <a:spcPts val="0"/>
                        </a:spcBef>
                        <a:spcAft>
                          <a:spcPts val="0"/>
                        </a:spcAft>
                      </a:pPr>
                      <a:r>
                        <a:rPr lang="en-US" sz="2400" b="0" dirty="0">
                          <a:effectLst/>
                        </a:rPr>
                        <a:t>Can talk to advisor about mental health (Y/N)</a:t>
                      </a:r>
                      <a:endParaRPr lang="en-US" sz="2400" b="0"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b="1" dirty="0">
                          <a:effectLst/>
                        </a:rPr>
                        <a:t>0.66</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800" b="1" dirty="0">
                          <a:effectLst/>
                        </a:rPr>
                        <a:t>***</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b="1" dirty="0">
                          <a:effectLst/>
                        </a:rPr>
                        <a:t>0.61</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800" b="1" dirty="0">
                          <a:effectLst/>
                        </a:rPr>
                        <a:t>***</a:t>
                      </a:r>
                      <a:endParaRPr lang="en-US" sz="2800" b="1" dirty="0">
                        <a:effectLst/>
                        <a:latin typeface="Cambria" charset="0"/>
                        <a:ea typeface="ＭＳ 明朝" charset="-128"/>
                        <a:cs typeface="Times New Roman" charset="0"/>
                      </a:endParaRPr>
                    </a:p>
                  </a:txBody>
                  <a:tcPr marL="68580" marR="68580" marT="0" marB="0" anchor="b"/>
                </a:tc>
                <a:extLst>
                  <a:ext uri="{0D108BD9-81ED-4DB2-BD59-A6C34878D82A}">
                    <a16:rowId xmlns:a16="http://schemas.microsoft.com/office/drawing/2014/main" val="10008"/>
                  </a:ext>
                </a:extLst>
              </a:tr>
              <a:tr h="517633">
                <a:tc>
                  <a:txBody>
                    <a:bodyPr/>
                    <a:lstStyle/>
                    <a:p>
                      <a:pPr marL="0" marR="0" algn="r">
                        <a:spcBef>
                          <a:spcPts val="0"/>
                        </a:spcBef>
                        <a:spcAft>
                          <a:spcPts val="0"/>
                        </a:spcAft>
                      </a:pPr>
                      <a:r>
                        <a:rPr lang="en-US" sz="2400" b="0" dirty="0">
                          <a:effectLst/>
                        </a:rPr>
                        <a:t>Can talk to other faculty about mental health (Y/N)</a:t>
                      </a:r>
                      <a:endParaRPr lang="en-US" sz="2400" b="0" dirty="0">
                        <a:effectLst/>
                        <a:latin typeface="Cambria" charset="0"/>
                        <a:ea typeface="ＭＳ 明朝" charset="-128"/>
                        <a:cs typeface="Times New Roman" charset="0"/>
                      </a:endParaRPr>
                    </a:p>
                  </a:txBody>
                  <a:tcPr marL="68580" marR="68580" marT="0" marB="0" anchor="b"/>
                </a:tc>
                <a:tc>
                  <a:txBody>
                    <a:bodyPr/>
                    <a:lstStyle/>
                    <a:p>
                      <a:pPr marL="0" marR="0" algn="r">
                        <a:spcBef>
                          <a:spcPts val="0"/>
                        </a:spcBef>
                        <a:spcAft>
                          <a:spcPts val="0"/>
                        </a:spcAft>
                      </a:pPr>
                      <a:r>
                        <a:rPr lang="en-US" sz="2800" dirty="0">
                          <a:effectLst/>
                        </a:rPr>
                        <a:t>0.79</a:t>
                      </a:r>
                      <a:endParaRPr lang="en-US" sz="2800" dirty="0">
                        <a:effectLst/>
                        <a:latin typeface="Cambria" charset="0"/>
                        <a:ea typeface="ＭＳ 明朝" charset="-128"/>
                        <a:cs typeface="Times New Roman" charset="0"/>
                      </a:endParaRPr>
                    </a:p>
                  </a:txBody>
                  <a:tcPr marL="68580" marR="68580" marT="0" marB="0" anchor="b"/>
                </a:tc>
                <a:tc>
                  <a:txBody>
                    <a:bodyPr/>
                    <a:lstStyle/>
                    <a:p>
                      <a:endParaRPr lang="en-US" sz="2800" dirty="0">
                        <a:effectLst/>
                        <a:latin typeface="Cambria" charset="0"/>
                      </a:endParaRPr>
                    </a:p>
                  </a:txBody>
                  <a:tcPr marL="68580" marR="68580" marT="0" marB="0" anchor="b"/>
                </a:tc>
                <a:tc>
                  <a:txBody>
                    <a:bodyPr/>
                    <a:lstStyle/>
                    <a:p>
                      <a:pPr marL="0" marR="0" algn="r">
                        <a:spcBef>
                          <a:spcPts val="0"/>
                        </a:spcBef>
                        <a:spcAft>
                          <a:spcPts val="0"/>
                        </a:spcAft>
                      </a:pPr>
                      <a:r>
                        <a:rPr lang="en-US" sz="2800" b="1" dirty="0">
                          <a:effectLst/>
                        </a:rPr>
                        <a:t>0.79</a:t>
                      </a:r>
                      <a:endParaRPr lang="en-US" sz="2800" b="1"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800" b="1" dirty="0">
                          <a:effectLst/>
                        </a:rPr>
                        <a:t>*</a:t>
                      </a:r>
                      <a:endParaRPr lang="en-US" sz="2800" b="1" dirty="0">
                        <a:effectLst/>
                        <a:latin typeface="Cambria" charset="0"/>
                        <a:ea typeface="ＭＳ 明朝" charset="-128"/>
                        <a:cs typeface="Times New Roman" charset="0"/>
                      </a:endParaRPr>
                    </a:p>
                  </a:txBody>
                  <a:tcPr marL="68580" marR="68580" marT="0" marB="0" anchor="b"/>
                </a:tc>
                <a:extLst>
                  <a:ext uri="{0D108BD9-81ED-4DB2-BD59-A6C34878D82A}">
                    <a16:rowId xmlns:a16="http://schemas.microsoft.com/office/drawing/2014/main" val="10009"/>
                  </a:ext>
                </a:extLst>
              </a:tr>
            </a:tbl>
          </a:graphicData>
        </a:graphic>
      </p:graphicFrame>
      <p:sp>
        <p:nvSpPr>
          <p:cNvPr id="3" name="TextBox 2"/>
          <p:cNvSpPr txBox="1"/>
          <p:nvPr/>
        </p:nvSpPr>
        <p:spPr>
          <a:xfrm>
            <a:off x="502920" y="189418"/>
            <a:ext cx="5364480" cy="584775"/>
          </a:xfrm>
          <a:prstGeom prst="rect">
            <a:avLst/>
          </a:prstGeom>
          <a:noFill/>
        </p:spPr>
        <p:txBody>
          <a:bodyPr wrap="square" rtlCol="0">
            <a:spAutoFit/>
          </a:bodyPr>
          <a:lstStyle/>
          <a:p>
            <a:r>
              <a:rPr lang="en-US" sz="3200" b="1" dirty="0"/>
              <a:t>Interactions and Relationships</a:t>
            </a:r>
          </a:p>
        </p:txBody>
      </p:sp>
      <p:sp>
        <p:nvSpPr>
          <p:cNvPr id="4" name="TextBox 3"/>
          <p:cNvSpPr txBox="1"/>
          <p:nvPr/>
        </p:nvSpPr>
        <p:spPr>
          <a:xfrm>
            <a:off x="280220" y="2195103"/>
            <a:ext cx="3245697" cy="461665"/>
          </a:xfrm>
          <a:prstGeom prst="rect">
            <a:avLst/>
          </a:prstGeom>
          <a:noFill/>
        </p:spPr>
        <p:txBody>
          <a:bodyPr wrap="none" rtlCol="0">
            <a:spAutoFit/>
          </a:bodyPr>
          <a:lstStyle/>
          <a:p>
            <a:r>
              <a:rPr lang="en-US" sz="2400" dirty="0"/>
              <a:t>vs. Discrimination never </a:t>
            </a:r>
          </a:p>
        </p:txBody>
      </p:sp>
      <p:sp>
        <p:nvSpPr>
          <p:cNvPr id="7" name="Left Brace 6">
            <a:extLst>
              <a:ext uri="{FF2B5EF4-FFF2-40B4-BE49-F238E27FC236}">
                <a16:creationId xmlns:a16="http://schemas.microsoft.com/office/drawing/2014/main" id="{F7B556AE-3D8E-FC4E-815B-E6A267841EEB}"/>
              </a:ext>
            </a:extLst>
          </p:cNvPr>
          <p:cNvSpPr/>
          <p:nvPr/>
        </p:nvSpPr>
        <p:spPr>
          <a:xfrm>
            <a:off x="2960561" y="1937785"/>
            <a:ext cx="943897" cy="1437967"/>
          </a:xfrm>
          <a:prstGeom prst="leftBrace">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35184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93782409"/>
              </p:ext>
            </p:extLst>
          </p:nvPr>
        </p:nvGraphicFramePr>
        <p:xfrm>
          <a:off x="306816" y="1639117"/>
          <a:ext cx="11658602" cy="2599827"/>
        </p:xfrm>
        <a:graphic>
          <a:graphicData uri="http://schemas.openxmlformats.org/drawingml/2006/table">
            <a:tbl>
              <a:tblPr firstRow="1" firstCol="1" bandRow="1">
                <a:tableStyleId>{69012ECD-51FC-41F1-AA8D-1B2483CD663E}</a:tableStyleId>
              </a:tblPr>
              <a:tblGrid>
                <a:gridCol w="1752602">
                  <a:extLst>
                    <a:ext uri="{9D8B030D-6E8A-4147-A177-3AD203B41FA5}">
                      <a16:colId xmlns:a16="http://schemas.microsoft.com/office/drawing/2014/main" val="20000"/>
                    </a:ext>
                  </a:extLst>
                </a:gridCol>
                <a:gridCol w="2300415">
                  <a:extLst>
                    <a:ext uri="{9D8B030D-6E8A-4147-A177-3AD203B41FA5}">
                      <a16:colId xmlns:a16="http://schemas.microsoft.com/office/drawing/2014/main" val="20001"/>
                    </a:ext>
                  </a:extLst>
                </a:gridCol>
                <a:gridCol w="1519879">
                  <a:extLst>
                    <a:ext uri="{9D8B030D-6E8A-4147-A177-3AD203B41FA5}">
                      <a16:colId xmlns:a16="http://schemas.microsoft.com/office/drawing/2014/main" val="20002"/>
                    </a:ext>
                  </a:extLst>
                </a:gridCol>
                <a:gridCol w="168538">
                  <a:extLst>
                    <a:ext uri="{9D8B030D-6E8A-4147-A177-3AD203B41FA5}">
                      <a16:colId xmlns:a16="http://schemas.microsoft.com/office/drawing/2014/main" val="20003"/>
                    </a:ext>
                  </a:extLst>
                </a:gridCol>
                <a:gridCol w="1358390">
                  <a:extLst>
                    <a:ext uri="{9D8B030D-6E8A-4147-A177-3AD203B41FA5}">
                      <a16:colId xmlns:a16="http://schemas.microsoft.com/office/drawing/2014/main" val="20004"/>
                    </a:ext>
                  </a:extLst>
                </a:gridCol>
                <a:gridCol w="1548216">
                  <a:extLst>
                    <a:ext uri="{9D8B030D-6E8A-4147-A177-3AD203B41FA5}">
                      <a16:colId xmlns:a16="http://schemas.microsoft.com/office/drawing/2014/main" val="20005"/>
                    </a:ext>
                  </a:extLst>
                </a:gridCol>
                <a:gridCol w="1325414">
                  <a:extLst>
                    <a:ext uri="{9D8B030D-6E8A-4147-A177-3AD203B41FA5}">
                      <a16:colId xmlns:a16="http://schemas.microsoft.com/office/drawing/2014/main" val="20006"/>
                    </a:ext>
                  </a:extLst>
                </a:gridCol>
                <a:gridCol w="1685148">
                  <a:extLst>
                    <a:ext uri="{9D8B030D-6E8A-4147-A177-3AD203B41FA5}">
                      <a16:colId xmlns:a16="http://schemas.microsoft.com/office/drawing/2014/main" val="20007"/>
                    </a:ext>
                  </a:extLst>
                </a:gridCol>
              </a:tblGrid>
              <a:tr h="1018542">
                <a:tc>
                  <a:txBody>
                    <a:bodyPr/>
                    <a:lstStyle/>
                    <a:p>
                      <a:pPr marL="0" marR="0">
                        <a:spcBef>
                          <a:spcPts val="0"/>
                        </a:spcBef>
                        <a:spcAft>
                          <a:spcPts val="0"/>
                        </a:spcAft>
                      </a:pPr>
                      <a:r>
                        <a:rPr lang="en-US" sz="2600" dirty="0">
                          <a:effectLst/>
                        </a:rPr>
                        <a:t>Outcome</a:t>
                      </a:r>
                      <a:endParaRPr lang="en-US" sz="2600"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600" i="1" dirty="0">
                          <a:effectLst/>
                        </a:rPr>
                        <a:t>Frequency of Discrimination</a:t>
                      </a:r>
                      <a:endParaRPr lang="en-US" sz="2600" i="1"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600" dirty="0">
                          <a:effectLst/>
                        </a:rPr>
                        <a:t>Low Friend Support</a:t>
                      </a:r>
                      <a:endParaRPr lang="en-US" sz="2600" dirty="0">
                        <a:effectLst/>
                        <a:latin typeface="Cambria" charset="0"/>
                        <a:ea typeface="ＭＳ 明朝" charset="-128"/>
                        <a:cs typeface="Times New Roman" charset="0"/>
                      </a:endParaRPr>
                    </a:p>
                  </a:txBody>
                  <a:tcPr marL="68580" marR="68580" marT="0" marB="0" anchor="b"/>
                </a:tc>
                <a:tc gridSpan="2">
                  <a:txBody>
                    <a:bodyPr/>
                    <a:lstStyle/>
                    <a:p>
                      <a:pPr marL="0" marR="0">
                        <a:spcBef>
                          <a:spcPts val="0"/>
                        </a:spcBef>
                        <a:spcAft>
                          <a:spcPts val="0"/>
                        </a:spcAft>
                      </a:pPr>
                      <a:r>
                        <a:rPr lang="en-US" sz="2600" dirty="0">
                          <a:effectLst/>
                        </a:rPr>
                        <a:t>High Friend Support</a:t>
                      </a:r>
                      <a:endParaRPr lang="en-US" sz="2600" dirty="0">
                        <a:effectLst/>
                        <a:latin typeface="Cambria" charset="0"/>
                        <a:ea typeface="ＭＳ 明朝" charset="-128"/>
                        <a:cs typeface="Times New Roman" charset="0"/>
                      </a:endParaRPr>
                    </a:p>
                  </a:txBody>
                  <a:tcPr marL="68580" marR="68580" marT="0" marB="0" anchor="b"/>
                </a:tc>
                <a:tc hMerge="1">
                  <a:txBody>
                    <a:bodyPr/>
                    <a:lstStyle/>
                    <a:p>
                      <a:endParaRPr lang="en-US"/>
                    </a:p>
                  </a:txBody>
                  <a:tcPr/>
                </a:tc>
                <a:tc>
                  <a:txBody>
                    <a:bodyPr/>
                    <a:lstStyle/>
                    <a:p>
                      <a:pPr marL="0" marR="0">
                        <a:spcBef>
                          <a:spcPts val="0"/>
                        </a:spcBef>
                        <a:spcAft>
                          <a:spcPts val="0"/>
                        </a:spcAft>
                      </a:pPr>
                      <a:r>
                        <a:rPr lang="en-US" sz="2600" dirty="0">
                          <a:effectLst/>
                        </a:rPr>
                        <a:t>Low Family Support</a:t>
                      </a:r>
                      <a:endParaRPr lang="en-US" sz="2600"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600" dirty="0">
                          <a:effectLst/>
                        </a:rPr>
                        <a:t>High Family Support</a:t>
                      </a:r>
                      <a:endParaRPr lang="en-US" sz="2600"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600" dirty="0">
                          <a:effectLst/>
                        </a:rPr>
                        <a:t>Very </a:t>
                      </a:r>
                      <a:r>
                        <a:rPr lang="en-US" sz="2600" dirty="0" err="1">
                          <a:effectLst/>
                        </a:rPr>
                        <a:t>Compet</a:t>
                      </a:r>
                      <a:r>
                        <a:rPr lang="en-US" sz="2600" dirty="0">
                          <a:effectLst/>
                        </a:rPr>
                        <a:t>.</a:t>
                      </a:r>
                      <a:br>
                        <a:rPr lang="en-US" sz="2600" dirty="0">
                          <a:effectLst/>
                        </a:rPr>
                      </a:br>
                      <a:r>
                        <a:rPr lang="en-US" sz="2600" dirty="0">
                          <a:effectLst/>
                        </a:rPr>
                        <a:t>Classes</a:t>
                      </a:r>
                      <a:endParaRPr lang="en-US" sz="2600" dirty="0">
                        <a:effectLst/>
                        <a:latin typeface="Cambria" charset="0"/>
                        <a:ea typeface="ＭＳ 明朝" charset="-128"/>
                        <a:cs typeface="Times New Roman" charset="0"/>
                      </a:endParaRPr>
                    </a:p>
                  </a:txBody>
                  <a:tcPr marL="68580" marR="68580" marT="0" marB="0" anchor="b"/>
                </a:tc>
                <a:extLst>
                  <a:ext uri="{0D108BD9-81ED-4DB2-BD59-A6C34878D82A}">
                    <a16:rowId xmlns:a16="http://schemas.microsoft.com/office/drawing/2014/main" val="10000"/>
                  </a:ext>
                </a:extLst>
              </a:tr>
              <a:tr h="695164">
                <a:tc>
                  <a:txBody>
                    <a:bodyPr/>
                    <a:lstStyle/>
                    <a:p>
                      <a:pPr marL="0" marR="0">
                        <a:spcBef>
                          <a:spcPts val="0"/>
                        </a:spcBef>
                        <a:spcAft>
                          <a:spcPts val="0"/>
                        </a:spcAft>
                      </a:pPr>
                      <a:r>
                        <a:rPr lang="en-US" sz="2600" dirty="0">
                          <a:effectLst/>
                        </a:rPr>
                        <a:t>Anxiety</a:t>
                      </a:r>
                      <a:endParaRPr lang="en-US" sz="2600"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600" i="1" dirty="0">
                          <a:effectLst/>
                        </a:rPr>
                        <a:t>Often</a:t>
                      </a:r>
                      <a:endParaRPr lang="en-US" sz="2600" b="1" i="1" dirty="0">
                        <a:solidFill>
                          <a:schemeClr val="bg1"/>
                        </a:solidFill>
                        <a:effectLst/>
                        <a:latin typeface="Cambria" charset="0"/>
                        <a:ea typeface="ＭＳ 明朝" charset="-128"/>
                        <a:cs typeface="Times New Roman" charset="0"/>
                      </a:endParaRPr>
                    </a:p>
                  </a:txBody>
                  <a:tcPr marL="68580" marR="68580" marT="0" marB="0" anchor="b"/>
                </a:tc>
                <a:tc gridSpan="2">
                  <a:txBody>
                    <a:bodyPr/>
                    <a:lstStyle/>
                    <a:p>
                      <a:pPr marL="0" marR="0">
                        <a:spcBef>
                          <a:spcPts val="0"/>
                        </a:spcBef>
                        <a:spcAft>
                          <a:spcPts val="0"/>
                        </a:spcAft>
                      </a:pPr>
                      <a:r>
                        <a:rPr lang="en-US" sz="2600" dirty="0">
                          <a:effectLst/>
                        </a:rPr>
                        <a:t>10.3***</a:t>
                      </a:r>
                      <a:endParaRPr lang="en-US" sz="2600" dirty="0">
                        <a:effectLst/>
                        <a:latin typeface="Cambria" charset="0"/>
                        <a:ea typeface="ＭＳ 明朝" charset="-128"/>
                        <a:cs typeface="Times New Roman" charset="0"/>
                      </a:endParaRPr>
                    </a:p>
                  </a:txBody>
                  <a:tcPr marL="68580" marR="68580" marT="0" marB="0" anchor="b"/>
                </a:tc>
                <a:tc hMerge="1">
                  <a:txBody>
                    <a:bodyPr/>
                    <a:lstStyle/>
                    <a:p>
                      <a:endParaRPr lang="en-US"/>
                    </a:p>
                  </a:txBody>
                  <a:tcPr/>
                </a:tc>
                <a:tc>
                  <a:txBody>
                    <a:bodyPr/>
                    <a:lstStyle/>
                    <a:p>
                      <a:pPr marL="0" marR="0">
                        <a:spcBef>
                          <a:spcPts val="0"/>
                        </a:spcBef>
                        <a:spcAft>
                          <a:spcPts val="0"/>
                        </a:spcAft>
                      </a:pPr>
                      <a:r>
                        <a:rPr lang="en-US" sz="2600" dirty="0">
                          <a:effectLst/>
                        </a:rPr>
                        <a:t>8.3***</a:t>
                      </a:r>
                      <a:endParaRPr lang="en-US" sz="2600"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600" dirty="0">
                          <a:effectLst/>
                        </a:rPr>
                        <a:t>15.1***</a:t>
                      </a:r>
                      <a:endParaRPr lang="en-US" sz="2600"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600" dirty="0">
                          <a:effectLst/>
                        </a:rPr>
                        <a:t>8.0***</a:t>
                      </a:r>
                      <a:endParaRPr lang="en-US" sz="2600"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600" dirty="0">
                          <a:effectLst/>
                        </a:rPr>
                        <a:t>11.2***</a:t>
                      </a:r>
                      <a:endParaRPr lang="en-US" sz="2600" dirty="0">
                        <a:effectLst/>
                        <a:latin typeface="Cambria" charset="0"/>
                        <a:ea typeface="ＭＳ 明朝" charset="-128"/>
                        <a:cs typeface="Times New Roman" charset="0"/>
                      </a:endParaRPr>
                    </a:p>
                  </a:txBody>
                  <a:tcPr marL="68580" marR="68580" marT="0" marB="0" anchor="b"/>
                </a:tc>
                <a:extLst>
                  <a:ext uri="{0D108BD9-81ED-4DB2-BD59-A6C34878D82A}">
                    <a16:rowId xmlns:a16="http://schemas.microsoft.com/office/drawing/2014/main" val="10001"/>
                  </a:ext>
                </a:extLst>
              </a:tr>
              <a:tr h="715943">
                <a:tc>
                  <a:txBody>
                    <a:bodyPr/>
                    <a:lstStyle/>
                    <a:p>
                      <a:pPr marL="0" marR="0">
                        <a:spcBef>
                          <a:spcPts val="0"/>
                        </a:spcBef>
                        <a:spcAft>
                          <a:spcPts val="0"/>
                        </a:spcAft>
                      </a:pPr>
                      <a:r>
                        <a:rPr lang="en-US" sz="2600">
                          <a:effectLst/>
                        </a:rPr>
                        <a:t>Anxiety</a:t>
                      </a:r>
                      <a:endParaRPr lang="en-US" sz="260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600" i="1" dirty="0">
                          <a:effectLst/>
                        </a:rPr>
                        <a:t>Sometimes</a:t>
                      </a:r>
                      <a:endParaRPr lang="en-US" sz="2600" b="1" i="1" dirty="0">
                        <a:solidFill>
                          <a:schemeClr val="bg1"/>
                        </a:solidFill>
                        <a:effectLst/>
                        <a:latin typeface="Cambria" charset="0"/>
                        <a:ea typeface="ＭＳ 明朝" charset="-128"/>
                        <a:cs typeface="Times New Roman" charset="0"/>
                      </a:endParaRPr>
                    </a:p>
                  </a:txBody>
                  <a:tcPr marL="68580" marR="68580" marT="0" marB="0" anchor="b"/>
                </a:tc>
                <a:tc gridSpan="2">
                  <a:txBody>
                    <a:bodyPr/>
                    <a:lstStyle/>
                    <a:p>
                      <a:pPr marL="0" marR="0">
                        <a:spcBef>
                          <a:spcPts val="0"/>
                        </a:spcBef>
                        <a:spcAft>
                          <a:spcPts val="0"/>
                        </a:spcAft>
                      </a:pPr>
                      <a:r>
                        <a:rPr lang="en-US" sz="2600" dirty="0">
                          <a:effectLst/>
                        </a:rPr>
                        <a:t>5.6***</a:t>
                      </a:r>
                      <a:endParaRPr lang="en-US" sz="2600" dirty="0">
                        <a:effectLst/>
                        <a:latin typeface="Cambria" charset="0"/>
                        <a:ea typeface="ＭＳ 明朝" charset="-128"/>
                        <a:cs typeface="Times New Roman" charset="0"/>
                      </a:endParaRPr>
                    </a:p>
                  </a:txBody>
                  <a:tcPr marL="68580" marR="68580" marT="0" marB="0" anchor="b"/>
                </a:tc>
                <a:tc hMerge="1">
                  <a:txBody>
                    <a:bodyPr/>
                    <a:lstStyle/>
                    <a:p>
                      <a:endParaRPr lang="en-US"/>
                    </a:p>
                  </a:txBody>
                  <a:tcPr/>
                </a:tc>
                <a:tc>
                  <a:txBody>
                    <a:bodyPr/>
                    <a:lstStyle/>
                    <a:p>
                      <a:pPr marL="0" marR="0">
                        <a:spcBef>
                          <a:spcPts val="0"/>
                        </a:spcBef>
                        <a:spcAft>
                          <a:spcPts val="0"/>
                        </a:spcAft>
                      </a:pPr>
                      <a:r>
                        <a:rPr lang="en-US" sz="2600" dirty="0">
                          <a:effectLst/>
                        </a:rPr>
                        <a:t>4.5***</a:t>
                      </a:r>
                      <a:endParaRPr lang="en-US" sz="2600"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600" dirty="0">
                          <a:effectLst/>
                        </a:rPr>
                        <a:t>8.3***</a:t>
                      </a:r>
                      <a:endParaRPr lang="en-US" sz="2600"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600" dirty="0">
                          <a:effectLst/>
                        </a:rPr>
                        <a:t>4.4***</a:t>
                      </a:r>
                      <a:endParaRPr lang="en-US" sz="2600"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600" dirty="0">
                          <a:effectLst/>
                        </a:rPr>
                        <a:t>6.1***</a:t>
                      </a:r>
                      <a:endParaRPr lang="en-US" sz="2600" dirty="0">
                        <a:effectLst/>
                        <a:latin typeface="Cambria" charset="0"/>
                        <a:ea typeface="ＭＳ 明朝" charset="-128"/>
                        <a:cs typeface="Times New Roman" charset="0"/>
                      </a:endParaRPr>
                    </a:p>
                  </a:txBody>
                  <a:tcPr marL="68580" marR="68580" marT="0" marB="0" anchor="b"/>
                </a:tc>
                <a:extLst>
                  <a:ext uri="{0D108BD9-81ED-4DB2-BD59-A6C34878D82A}">
                    <a16:rowId xmlns:a16="http://schemas.microsoft.com/office/drawing/2014/main" val="10002"/>
                  </a:ext>
                </a:extLst>
              </a:tr>
            </a:tbl>
          </a:graphicData>
        </a:graphic>
      </p:graphicFrame>
      <p:sp>
        <p:nvSpPr>
          <p:cNvPr id="3" name="Rounded Rectangle 2"/>
          <p:cNvSpPr/>
          <p:nvPr/>
        </p:nvSpPr>
        <p:spPr>
          <a:xfrm>
            <a:off x="924037" y="4704999"/>
            <a:ext cx="10424160" cy="1263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For students reporting the lowest level of support from friends and family, frequent discrimination is associated with 10.3 and 15.12 percentage point increases in the probabilities of screening positive for anxiety.</a:t>
            </a:r>
          </a:p>
        </p:txBody>
      </p:sp>
      <p:sp>
        <p:nvSpPr>
          <p:cNvPr id="8" name="TextBox 7"/>
          <p:cNvSpPr txBox="1"/>
          <p:nvPr/>
        </p:nvSpPr>
        <p:spPr>
          <a:xfrm>
            <a:off x="1342104" y="560887"/>
            <a:ext cx="10519511" cy="954107"/>
          </a:xfrm>
          <a:prstGeom prst="rect">
            <a:avLst/>
          </a:prstGeom>
          <a:noFill/>
        </p:spPr>
        <p:txBody>
          <a:bodyPr wrap="square" rtlCol="0">
            <a:spAutoFit/>
          </a:bodyPr>
          <a:lstStyle/>
          <a:p>
            <a:pPr algn="ctr"/>
            <a:r>
              <a:rPr lang="en-US" sz="2800" b="1" dirty="0"/>
              <a:t>How do support &amp; competitiveness moderate the relationships of discrimination with anxiety?</a:t>
            </a:r>
          </a:p>
        </p:txBody>
      </p:sp>
    </p:spTree>
    <p:extLst>
      <p:ext uri="{BB962C8B-B14F-4D97-AF65-F5344CB8AC3E}">
        <p14:creationId xmlns:p14="http://schemas.microsoft.com/office/powerpoint/2010/main" val="1120938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4864479"/>
              </p:ext>
            </p:extLst>
          </p:nvPr>
        </p:nvGraphicFramePr>
        <p:xfrm>
          <a:off x="330385" y="1668614"/>
          <a:ext cx="11658602" cy="2700402"/>
        </p:xfrm>
        <a:graphic>
          <a:graphicData uri="http://schemas.openxmlformats.org/drawingml/2006/table">
            <a:tbl>
              <a:tblPr firstRow="1" firstCol="1" bandRow="1">
                <a:tableStyleId>{69012ECD-51FC-41F1-AA8D-1B2483CD663E}</a:tableStyleId>
              </a:tblPr>
              <a:tblGrid>
                <a:gridCol w="1752602">
                  <a:extLst>
                    <a:ext uri="{9D8B030D-6E8A-4147-A177-3AD203B41FA5}">
                      <a16:colId xmlns:a16="http://schemas.microsoft.com/office/drawing/2014/main" val="20000"/>
                    </a:ext>
                  </a:extLst>
                </a:gridCol>
                <a:gridCol w="2300415">
                  <a:extLst>
                    <a:ext uri="{9D8B030D-6E8A-4147-A177-3AD203B41FA5}">
                      <a16:colId xmlns:a16="http://schemas.microsoft.com/office/drawing/2014/main" val="20001"/>
                    </a:ext>
                  </a:extLst>
                </a:gridCol>
                <a:gridCol w="1519879">
                  <a:extLst>
                    <a:ext uri="{9D8B030D-6E8A-4147-A177-3AD203B41FA5}">
                      <a16:colId xmlns:a16="http://schemas.microsoft.com/office/drawing/2014/main" val="20002"/>
                    </a:ext>
                  </a:extLst>
                </a:gridCol>
                <a:gridCol w="168538">
                  <a:extLst>
                    <a:ext uri="{9D8B030D-6E8A-4147-A177-3AD203B41FA5}">
                      <a16:colId xmlns:a16="http://schemas.microsoft.com/office/drawing/2014/main" val="20003"/>
                    </a:ext>
                  </a:extLst>
                </a:gridCol>
                <a:gridCol w="1358390">
                  <a:extLst>
                    <a:ext uri="{9D8B030D-6E8A-4147-A177-3AD203B41FA5}">
                      <a16:colId xmlns:a16="http://schemas.microsoft.com/office/drawing/2014/main" val="20004"/>
                    </a:ext>
                  </a:extLst>
                </a:gridCol>
                <a:gridCol w="1548216">
                  <a:extLst>
                    <a:ext uri="{9D8B030D-6E8A-4147-A177-3AD203B41FA5}">
                      <a16:colId xmlns:a16="http://schemas.microsoft.com/office/drawing/2014/main" val="20005"/>
                    </a:ext>
                  </a:extLst>
                </a:gridCol>
                <a:gridCol w="1325414">
                  <a:extLst>
                    <a:ext uri="{9D8B030D-6E8A-4147-A177-3AD203B41FA5}">
                      <a16:colId xmlns:a16="http://schemas.microsoft.com/office/drawing/2014/main" val="20006"/>
                    </a:ext>
                  </a:extLst>
                </a:gridCol>
                <a:gridCol w="1685148">
                  <a:extLst>
                    <a:ext uri="{9D8B030D-6E8A-4147-A177-3AD203B41FA5}">
                      <a16:colId xmlns:a16="http://schemas.microsoft.com/office/drawing/2014/main" val="20007"/>
                    </a:ext>
                  </a:extLst>
                </a:gridCol>
              </a:tblGrid>
              <a:tr h="1018542">
                <a:tc>
                  <a:txBody>
                    <a:bodyPr/>
                    <a:lstStyle/>
                    <a:p>
                      <a:pPr marL="0" marR="0">
                        <a:spcBef>
                          <a:spcPts val="0"/>
                        </a:spcBef>
                        <a:spcAft>
                          <a:spcPts val="0"/>
                        </a:spcAft>
                      </a:pPr>
                      <a:r>
                        <a:rPr lang="en-US" sz="2600" dirty="0">
                          <a:effectLst/>
                        </a:rPr>
                        <a:t>Outcome</a:t>
                      </a:r>
                      <a:endParaRPr lang="en-US" sz="2600"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600" i="1" dirty="0">
                          <a:effectLst/>
                        </a:rPr>
                        <a:t>Frequency of Discrimination</a:t>
                      </a:r>
                      <a:endParaRPr lang="en-US" sz="2600" i="1"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600" dirty="0">
                          <a:effectLst/>
                        </a:rPr>
                        <a:t>Low Friend Support</a:t>
                      </a:r>
                      <a:endParaRPr lang="en-US" sz="2600" dirty="0">
                        <a:effectLst/>
                        <a:latin typeface="Cambria" charset="0"/>
                        <a:ea typeface="ＭＳ 明朝" charset="-128"/>
                        <a:cs typeface="Times New Roman" charset="0"/>
                      </a:endParaRPr>
                    </a:p>
                  </a:txBody>
                  <a:tcPr marL="68580" marR="68580" marT="0" marB="0" anchor="b"/>
                </a:tc>
                <a:tc gridSpan="2">
                  <a:txBody>
                    <a:bodyPr/>
                    <a:lstStyle/>
                    <a:p>
                      <a:pPr marL="0" marR="0">
                        <a:spcBef>
                          <a:spcPts val="0"/>
                        </a:spcBef>
                        <a:spcAft>
                          <a:spcPts val="0"/>
                        </a:spcAft>
                      </a:pPr>
                      <a:r>
                        <a:rPr lang="en-US" sz="2600" dirty="0">
                          <a:effectLst/>
                        </a:rPr>
                        <a:t>High Friend Support</a:t>
                      </a:r>
                      <a:endParaRPr lang="en-US" sz="2600" dirty="0">
                        <a:effectLst/>
                        <a:latin typeface="Cambria" charset="0"/>
                        <a:ea typeface="ＭＳ 明朝" charset="-128"/>
                        <a:cs typeface="Times New Roman" charset="0"/>
                      </a:endParaRPr>
                    </a:p>
                  </a:txBody>
                  <a:tcPr marL="68580" marR="68580" marT="0" marB="0" anchor="b"/>
                </a:tc>
                <a:tc hMerge="1">
                  <a:txBody>
                    <a:bodyPr/>
                    <a:lstStyle/>
                    <a:p>
                      <a:endParaRPr lang="en-US"/>
                    </a:p>
                  </a:txBody>
                  <a:tcPr/>
                </a:tc>
                <a:tc>
                  <a:txBody>
                    <a:bodyPr/>
                    <a:lstStyle/>
                    <a:p>
                      <a:pPr marL="0" marR="0">
                        <a:spcBef>
                          <a:spcPts val="0"/>
                        </a:spcBef>
                        <a:spcAft>
                          <a:spcPts val="0"/>
                        </a:spcAft>
                      </a:pPr>
                      <a:r>
                        <a:rPr lang="en-US" sz="2600" dirty="0">
                          <a:effectLst/>
                        </a:rPr>
                        <a:t>Low Family Support</a:t>
                      </a:r>
                      <a:endParaRPr lang="en-US" sz="2600"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600" dirty="0">
                          <a:effectLst/>
                        </a:rPr>
                        <a:t>High Family Support</a:t>
                      </a:r>
                      <a:endParaRPr lang="en-US" sz="2600"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600" dirty="0">
                          <a:effectLst/>
                        </a:rPr>
                        <a:t>Very </a:t>
                      </a:r>
                      <a:r>
                        <a:rPr lang="en-US" sz="2600" dirty="0" err="1">
                          <a:effectLst/>
                        </a:rPr>
                        <a:t>Compet</a:t>
                      </a:r>
                      <a:r>
                        <a:rPr lang="en-US" sz="2600">
                          <a:effectLst/>
                        </a:rPr>
                        <a:t>.</a:t>
                      </a:r>
                      <a:br>
                        <a:rPr lang="en-US" sz="2600">
                          <a:effectLst/>
                        </a:rPr>
                      </a:br>
                      <a:r>
                        <a:rPr lang="en-US" sz="2600">
                          <a:effectLst/>
                        </a:rPr>
                        <a:t>Classes</a:t>
                      </a:r>
                      <a:endParaRPr lang="en-US" sz="2600" dirty="0">
                        <a:effectLst/>
                        <a:latin typeface="Cambria" charset="0"/>
                        <a:ea typeface="ＭＳ 明朝" charset="-128"/>
                        <a:cs typeface="Times New Roman" charset="0"/>
                      </a:endParaRPr>
                    </a:p>
                  </a:txBody>
                  <a:tcPr marL="68580" marR="68580" marT="0" marB="0" anchor="b"/>
                </a:tc>
                <a:extLst>
                  <a:ext uri="{0D108BD9-81ED-4DB2-BD59-A6C34878D82A}">
                    <a16:rowId xmlns:a16="http://schemas.microsoft.com/office/drawing/2014/main" val="10000"/>
                  </a:ext>
                </a:extLst>
              </a:tr>
              <a:tr h="746642">
                <a:tc>
                  <a:txBody>
                    <a:bodyPr/>
                    <a:lstStyle/>
                    <a:p>
                      <a:pPr marL="0" marR="0">
                        <a:spcBef>
                          <a:spcPts val="0"/>
                        </a:spcBef>
                        <a:spcAft>
                          <a:spcPts val="0"/>
                        </a:spcAft>
                      </a:pPr>
                      <a:r>
                        <a:rPr lang="en-US" sz="2600" dirty="0">
                          <a:effectLst/>
                        </a:rPr>
                        <a:t>Depression</a:t>
                      </a:r>
                      <a:endParaRPr lang="en-US" sz="2600"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600" i="1" dirty="0">
                          <a:effectLst/>
                        </a:rPr>
                        <a:t>Often</a:t>
                      </a:r>
                      <a:endParaRPr lang="en-US" sz="2600" b="1" i="1" dirty="0">
                        <a:solidFill>
                          <a:schemeClr val="bg1"/>
                        </a:solidFill>
                        <a:effectLst/>
                        <a:latin typeface="Cambria" charset="0"/>
                        <a:ea typeface="ＭＳ 明朝" charset="-128"/>
                        <a:cs typeface="Times New Roman" charset="0"/>
                      </a:endParaRPr>
                    </a:p>
                  </a:txBody>
                  <a:tcPr marL="68580" marR="68580" marT="0" marB="0" anchor="b"/>
                </a:tc>
                <a:tc gridSpan="2">
                  <a:txBody>
                    <a:bodyPr/>
                    <a:lstStyle/>
                    <a:p>
                      <a:pPr marL="0" marR="0">
                        <a:spcBef>
                          <a:spcPts val="0"/>
                        </a:spcBef>
                        <a:spcAft>
                          <a:spcPts val="0"/>
                        </a:spcAft>
                      </a:pPr>
                      <a:r>
                        <a:rPr lang="en-US" sz="2600" dirty="0">
                          <a:effectLst/>
                        </a:rPr>
                        <a:t>12.3***</a:t>
                      </a:r>
                      <a:endParaRPr lang="en-US" sz="2600" dirty="0">
                        <a:effectLst/>
                        <a:latin typeface="Cambria" charset="0"/>
                        <a:ea typeface="ＭＳ 明朝" charset="-128"/>
                        <a:cs typeface="Times New Roman" charset="0"/>
                      </a:endParaRPr>
                    </a:p>
                  </a:txBody>
                  <a:tcPr marL="68580" marR="68580" marT="0" marB="0" anchor="b"/>
                </a:tc>
                <a:tc hMerge="1">
                  <a:txBody>
                    <a:bodyPr/>
                    <a:lstStyle/>
                    <a:p>
                      <a:endParaRPr lang="en-US"/>
                    </a:p>
                  </a:txBody>
                  <a:tcPr/>
                </a:tc>
                <a:tc>
                  <a:txBody>
                    <a:bodyPr/>
                    <a:lstStyle/>
                    <a:p>
                      <a:pPr marL="0" marR="0">
                        <a:spcBef>
                          <a:spcPts val="0"/>
                        </a:spcBef>
                        <a:spcAft>
                          <a:spcPts val="0"/>
                        </a:spcAft>
                      </a:pPr>
                      <a:r>
                        <a:rPr lang="en-US" sz="2600" dirty="0">
                          <a:effectLst/>
                        </a:rPr>
                        <a:t>9.1***</a:t>
                      </a:r>
                      <a:endParaRPr lang="en-US" sz="2600"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600" dirty="0">
                          <a:effectLst/>
                        </a:rPr>
                        <a:t>14.8***</a:t>
                      </a:r>
                      <a:endParaRPr lang="en-US" sz="2600"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600" dirty="0">
                          <a:effectLst/>
                        </a:rPr>
                        <a:t>8.9***</a:t>
                      </a:r>
                      <a:endParaRPr lang="en-US" sz="2600"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600" dirty="0">
                          <a:effectLst/>
                        </a:rPr>
                        <a:t>10.7***</a:t>
                      </a:r>
                      <a:endParaRPr lang="en-US" sz="2600" dirty="0">
                        <a:effectLst/>
                        <a:latin typeface="Cambria" charset="0"/>
                        <a:ea typeface="ＭＳ 明朝" charset="-128"/>
                        <a:cs typeface="Times New Roman" charset="0"/>
                      </a:endParaRPr>
                    </a:p>
                  </a:txBody>
                  <a:tcPr marL="68580" marR="68580" marT="0" marB="0" anchor="b"/>
                </a:tc>
                <a:extLst>
                  <a:ext uri="{0D108BD9-81ED-4DB2-BD59-A6C34878D82A}">
                    <a16:rowId xmlns:a16="http://schemas.microsoft.com/office/drawing/2014/main" val="10001"/>
                  </a:ext>
                </a:extLst>
              </a:tr>
              <a:tr h="765040">
                <a:tc>
                  <a:txBody>
                    <a:bodyPr/>
                    <a:lstStyle/>
                    <a:p>
                      <a:pPr marL="0" marR="0">
                        <a:spcBef>
                          <a:spcPts val="0"/>
                        </a:spcBef>
                        <a:spcAft>
                          <a:spcPts val="0"/>
                        </a:spcAft>
                      </a:pPr>
                      <a:r>
                        <a:rPr lang="en-US" sz="2600" dirty="0">
                          <a:effectLst/>
                        </a:rPr>
                        <a:t>Depression</a:t>
                      </a:r>
                      <a:endParaRPr lang="en-US" sz="2600"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600" i="1" dirty="0">
                          <a:effectLst/>
                        </a:rPr>
                        <a:t>Sometimes</a:t>
                      </a:r>
                      <a:endParaRPr lang="en-US" sz="2600" b="1" i="1" dirty="0">
                        <a:solidFill>
                          <a:schemeClr val="bg1"/>
                        </a:solidFill>
                        <a:effectLst/>
                        <a:latin typeface="Cambria" charset="0"/>
                        <a:ea typeface="ＭＳ 明朝" charset="-128"/>
                        <a:cs typeface="Times New Roman" charset="0"/>
                      </a:endParaRPr>
                    </a:p>
                  </a:txBody>
                  <a:tcPr marL="68580" marR="68580" marT="0" marB="0" anchor="b"/>
                </a:tc>
                <a:tc gridSpan="2">
                  <a:txBody>
                    <a:bodyPr/>
                    <a:lstStyle/>
                    <a:p>
                      <a:pPr marL="0" marR="0">
                        <a:spcBef>
                          <a:spcPts val="0"/>
                        </a:spcBef>
                        <a:spcAft>
                          <a:spcPts val="0"/>
                        </a:spcAft>
                      </a:pPr>
                      <a:r>
                        <a:rPr lang="en-US" sz="2600" dirty="0">
                          <a:effectLst/>
                        </a:rPr>
                        <a:t>6.7***</a:t>
                      </a:r>
                      <a:endParaRPr lang="en-US" sz="2600" dirty="0">
                        <a:effectLst/>
                        <a:latin typeface="Cambria" charset="0"/>
                        <a:ea typeface="ＭＳ 明朝" charset="-128"/>
                        <a:cs typeface="Times New Roman" charset="0"/>
                      </a:endParaRPr>
                    </a:p>
                  </a:txBody>
                  <a:tcPr marL="68580" marR="68580" marT="0" marB="0" anchor="b"/>
                </a:tc>
                <a:tc hMerge="1">
                  <a:txBody>
                    <a:bodyPr/>
                    <a:lstStyle/>
                    <a:p>
                      <a:endParaRPr lang="en-US"/>
                    </a:p>
                  </a:txBody>
                  <a:tcPr/>
                </a:tc>
                <a:tc>
                  <a:txBody>
                    <a:bodyPr/>
                    <a:lstStyle/>
                    <a:p>
                      <a:pPr marL="0" marR="0">
                        <a:spcBef>
                          <a:spcPts val="0"/>
                        </a:spcBef>
                        <a:spcAft>
                          <a:spcPts val="0"/>
                        </a:spcAft>
                      </a:pPr>
                      <a:r>
                        <a:rPr lang="en-US" sz="2600" dirty="0">
                          <a:effectLst/>
                        </a:rPr>
                        <a:t>4.9***</a:t>
                      </a:r>
                      <a:endParaRPr lang="en-US" sz="2600"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600" dirty="0">
                          <a:effectLst/>
                        </a:rPr>
                        <a:t>8.0***</a:t>
                      </a:r>
                      <a:endParaRPr lang="en-US" sz="2600"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600" dirty="0">
                          <a:effectLst/>
                        </a:rPr>
                        <a:t>4.8***</a:t>
                      </a:r>
                      <a:endParaRPr lang="en-US" sz="2600" dirty="0">
                        <a:effectLst/>
                        <a:latin typeface="Cambria" charset="0"/>
                        <a:ea typeface="ＭＳ 明朝" charset="-128"/>
                        <a:cs typeface="Times New Roman" charset="0"/>
                      </a:endParaRPr>
                    </a:p>
                  </a:txBody>
                  <a:tcPr marL="68580" marR="68580" marT="0" marB="0" anchor="b"/>
                </a:tc>
                <a:tc>
                  <a:txBody>
                    <a:bodyPr/>
                    <a:lstStyle/>
                    <a:p>
                      <a:pPr marL="0" marR="0">
                        <a:spcBef>
                          <a:spcPts val="0"/>
                        </a:spcBef>
                        <a:spcAft>
                          <a:spcPts val="0"/>
                        </a:spcAft>
                      </a:pPr>
                      <a:r>
                        <a:rPr lang="en-US" sz="2600" dirty="0">
                          <a:effectLst/>
                        </a:rPr>
                        <a:t>5.8***</a:t>
                      </a:r>
                      <a:endParaRPr lang="en-US" sz="2600" dirty="0">
                        <a:effectLst/>
                        <a:latin typeface="Cambria" charset="0"/>
                        <a:ea typeface="ＭＳ 明朝" charset="-128"/>
                        <a:cs typeface="Times New Roman" charset="0"/>
                      </a:endParaRPr>
                    </a:p>
                  </a:txBody>
                  <a:tcPr marL="68580" marR="68580" marT="0" marB="0" anchor="b"/>
                </a:tc>
                <a:extLst>
                  <a:ext uri="{0D108BD9-81ED-4DB2-BD59-A6C34878D82A}">
                    <a16:rowId xmlns:a16="http://schemas.microsoft.com/office/drawing/2014/main" val="10002"/>
                  </a:ext>
                </a:extLst>
              </a:tr>
            </a:tbl>
          </a:graphicData>
        </a:graphic>
      </p:graphicFrame>
      <p:sp>
        <p:nvSpPr>
          <p:cNvPr id="5" name="Rounded Rectangle 4"/>
          <p:cNvSpPr/>
          <p:nvPr/>
        </p:nvSpPr>
        <p:spPr>
          <a:xfrm>
            <a:off x="1064025" y="4804748"/>
            <a:ext cx="10424160" cy="1263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For students reporting the lowest level of support from friends and family, frequent discrimination is associated with 12.3 and 14.8 percentage point increases in the probabilities of screening positive for depression.</a:t>
            </a:r>
          </a:p>
        </p:txBody>
      </p:sp>
      <p:sp>
        <p:nvSpPr>
          <p:cNvPr id="7" name="TextBox 6">
            <a:extLst>
              <a:ext uri="{FF2B5EF4-FFF2-40B4-BE49-F238E27FC236}">
                <a16:creationId xmlns:a16="http://schemas.microsoft.com/office/drawing/2014/main" id="{E21B5D6F-2D24-164A-9A2D-E2DF39B1D5D8}"/>
              </a:ext>
            </a:extLst>
          </p:cNvPr>
          <p:cNvSpPr txBox="1"/>
          <p:nvPr/>
        </p:nvSpPr>
        <p:spPr>
          <a:xfrm>
            <a:off x="1342104" y="560887"/>
            <a:ext cx="10519511" cy="954107"/>
          </a:xfrm>
          <a:prstGeom prst="rect">
            <a:avLst/>
          </a:prstGeom>
          <a:noFill/>
        </p:spPr>
        <p:txBody>
          <a:bodyPr wrap="square" rtlCol="0">
            <a:spAutoFit/>
          </a:bodyPr>
          <a:lstStyle/>
          <a:p>
            <a:pPr algn="ctr"/>
            <a:r>
              <a:rPr lang="en-US" sz="2800" b="1" dirty="0"/>
              <a:t>How do support &amp; competitiveness moderate the relationships of discrimination with depression?</a:t>
            </a:r>
          </a:p>
        </p:txBody>
      </p:sp>
    </p:spTree>
    <p:extLst>
      <p:ext uri="{BB962C8B-B14F-4D97-AF65-F5344CB8AC3E}">
        <p14:creationId xmlns:p14="http://schemas.microsoft.com/office/powerpoint/2010/main" val="1884468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F80C-67D0-1F46-83A7-5B8AC5561D97}"/>
              </a:ext>
            </a:extLst>
          </p:cNvPr>
          <p:cNvSpPr>
            <a:spLocks noGrp="1"/>
          </p:cNvSpPr>
          <p:nvPr>
            <p:ph type="title"/>
          </p:nvPr>
        </p:nvSpPr>
        <p:spPr/>
        <p:txBody>
          <a:bodyPr/>
          <a:lstStyle/>
          <a:p>
            <a:r>
              <a:rPr lang="en-US" b="1" dirty="0">
                <a:latin typeface="+mn-lt"/>
              </a:rPr>
              <a:t>What can family and friends do to support graduate students?</a:t>
            </a:r>
          </a:p>
        </p:txBody>
      </p:sp>
      <p:sp>
        <p:nvSpPr>
          <p:cNvPr id="3" name="Content Placeholder 2">
            <a:extLst>
              <a:ext uri="{FF2B5EF4-FFF2-40B4-BE49-F238E27FC236}">
                <a16:creationId xmlns:a16="http://schemas.microsoft.com/office/drawing/2014/main" id="{6017DE89-3F45-8643-9D83-D5277446D30E}"/>
              </a:ext>
            </a:extLst>
          </p:cNvPr>
          <p:cNvSpPr>
            <a:spLocks noGrp="1"/>
          </p:cNvSpPr>
          <p:nvPr>
            <p:ph sz="half" idx="1"/>
          </p:nvPr>
        </p:nvSpPr>
        <p:spPr>
          <a:xfrm>
            <a:off x="838200" y="1825625"/>
            <a:ext cx="5181600" cy="4667250"/>
          </a:xfrm>
        </p:spPr>
        <p:txBody>
          <a:bodyPr>
            <a:normAutofit fontScale="92500"/>
          </a:bodyPr>
          <a:lstStyle/>
          <a:p>
            <a:r>
              <a:rPr lang="en-US" dirty="0"/>
              <a:t>Stay in communication about how the student is experiencing : </a:t>
            </a:r>
          </a:p>
          <a:p>
            <a:pPr lvl="1"/>
            <a:r>
              <a:rPr lang="en-US" i="1" dirty="0"/>
              <a:t>Transitions: </a:t>
            </a:r>
            <a:r>
              <a:rPr lang="en-US" dirty="0"/>
              <a:t>New home, first semester of candidacy, going on the job market</a:t>
            </a:r>
          </a:p>
          <a:p>
            <a:pPr lvl="1"/>
            <a:r>
              <a:rPr lang="en-US" i="1" dirty="0"/>
              <a:t>Intense times: </a:t>
            </a:r>
            <a:r>
              <a:rPr lang="en-US" dirty="0"/>
              <a:t>First year of classes, writing the dissertation</a:t>
            </a:r>
          </a:p>
          <a:p>
            <a:pPr lvl="1"/>
            <a:r>
              <a:rPr lang="en-US" i="1" dirty="0"/>
              <a:t>Exams: </a:t>
            </a:r>
            <a:r>
              <a:rPr lang="en-US" dirty="0"/>
              <a:t>Final exams, Prelim/Qualifying exams, Oral defense </a:t>
            </a:r>
          </a:p>
          <a:p>
            <a:r>
              <a:rPr lang="en-US" dirty="0"/>
              <a:t>Encourage healthy habits</a:t>
            </a:r>
          </a:p>
          <a:p>
            <a:pPr lvl="1"/>
            <a:r>
              <a:rPr lang="en-US" dirty="0"/>
              <a:t>Sleep, Exercise, Water/Diet</a:t>
            </a:r>
          </a:p>
          <a:p>
            <a:pPr lvl="1"/>
            <a:r>
              <a:rPr lang="en-US" dirty="0"/>
              <a:t>Music, Laughter</a:t>
            </a:r>
          </a:p>
          <a:p>
            <a:endParaRPr lang="en-US" dirty="0"/>
          </a:p>
        </p:txBody>
      </p:sp>
      <p:sp>
        <p:nvSpPr>
          <p:cNvPr id="4" name="Content Placeholder 3">
            <a:extLst>
              <a:ext uri="{FF2B5EF4-FFF2-40B4-BE49-F238E27FC236}">
                <a16:creationId xmlns:a16="http://schemas.microsoft.com/office/drawing/2014/main" id="{21009878-1EA3-1D4A-8F93-4A641960E1C0}"/>
              </a:ext>
            </a:extLst>
          </p:cNvPr>
          <p:cNvSpPr>
            <a:spLocks noGrp="1"/>
          </p:cNvSpPr>
          <p:nvPr>
            <p:ph sz="half" idx="2"/>
          </p:nvPr>
        </p:nvSpPr>
        <p:spPr>
          <a:xfrm>
            <a:off x="6172200" y="1825625"/>
            <a:ext cx="5498024" cy="4667250"/>
          </a:xfrm>
        </p:spPr>
        <p:txBody>
          <a:bodyPr>
            <a:normAutofit fontScale="92500"/>
          </a:bodyPr>
          <a:lstStyle/>
          <a:p>
            <a:r>
              <a:rPr lang="en-US" dirty="0"/>
              <a:t>Provide community &amp; companionship</a:t>
            </a:r>
          </a:p>
          <a:p>
            <a:pPr lvl="1"/>
            <a:r>
              <a:rPr lang="en-US" dirty="0"/>
              <a:t>Importance of down time/taking a break</a:t>
            </a:r>
          </a:p>
          <a:p>
            <a:pPr lvl="1"/>
            <a:r>
              <a:rPr lang="en-US" dirty="0"/>
              <a:t>Suggest a hobby or regular activity together</a:t>
            </a:r>
          </a:p>
          <a:p>
            <a:pPr lvl="1"/>
            <a:r>
              <a:rPr lang="en-US" dirty="0"/>
              <a:t>Ensure they are not alone for holidays</a:t>
            </a:r>
          </a:p>
          <a:p>
            <a:r>
              <a:rPr lang="en-US" dirty="0"/>
              <a:t>Recognize warning signs</a:t>
            </a:r>
            <a:r>
              <a:rPr lang="en-US" baseline="30000" dirty="0"/>
              <a:t>1</a:t>
            </a:r>
          </a:p>
          <a:p>
            <a:pPr lvl="1"/>
            <a:r>
              <a:rPr lang="en-US" dirty="0"/>
              <a:t>Withdrawal from social activities</a:t>
            </a:r>
          </a:p>
          <a:p>
            <a:pPr lvl="1"/>
            <a:r>
              <a:rPr lang="en-US" dirty="0"/>
              <a:t>Intense mood swings</a:t>
            </a:r>
          </a:p>
          <a:p>
            <a:pPr lvl="1"/>
            <a:r>
              <a:rPr lang="en-US" dirty="0"/>
              <a:t>Self-medicating</a:t>
            </a:r>
          </a:p>
          <a:p>
            <a:pPr lvl="1"/>
            <a:r>
              <a:rPr lang="en-US" dirty="0"/>
              <a:t>Excessive worrying, persistent anger </a:t>
            </a:r>
          </a:p>
          <a:p>
            <a:pPr lvl="1"/>
            <a:r>
              <a:rPr lang="en-US" dirty="0"/>
              <a:t>Changes in regular habits</a:t>
            </a:r>
          </a:p>
          <a:p>
            <a:pPr lvl="1"/>
            <a:r>
              <a:rPr lang="en-US" dirty="0"/>
              <a:t>Physical ailments without clear causes</a:t>
            </a:r>
          </a:p>
          <a:p>
            <a:pPr marL="0" indent="0">
              <a:buNone/>
            </a:pPr>
            <a:endParaRPr lang="en-US" dirty="0"/>
          </a:p>
        </p:txBody>
      </p:sp>
      <p:sp>
        <p:nvSpPr>
          <p:cNvPr id="7" name="TextBox 6">
            <a:extLst>
              <a:ext uri="{FF2B5EF4-FFF2-40B4-BE49-F238E27FC236}">
                <a16:creationId xmlns:a16="http://schemas.microsoft.com/office/drawing/2014/main" id="{11D3C20D-E2E0-1249-A9EF-7417F6000C5B}"/>
              </a:ext>
            </a:extLst>
          </p:cNvPr>
          <p:cNvSpPr txBox="1"/>
          <p:nvPr/>
        </p:nvSpPr>
        <p:spPr>
          <a:xfrm>
            <a:off x="6192515" y="6443146"/>
            <a:ext cx="5161285" cy="369332"/>
          </a:xfrm>
          <a:prstGeom prst="rect">
            <a:avLst/>
          </a:prstGeom>
          <a:noFill/>
        </p:spPr>
        <p:txBody>
          <a:bodyPr wrap="none" rtlCol="0">
            <a:spAutoFit/>
          </a:bodyPr>
          <a:lstStyle/>
          <a:p>
            <a:r>
              <a:rPr lang="en-US" dirty="0"/>
              <a:t>1 National Alliance on Mental Illness (</a:t>
            </a:r>
            <a:r>
              <a:rPr lang="en-US" dirty="0" err="1"/>
              <a:t>www.nami.org</a:t>
            </a:r>
            <a:r>
              <a:rPr lang="en-US" dirty="0"/>
              <a:t>)</a:t>
            </a:r>
          </a:p>
        </p:txBody>
      </p:sp>
    </p:spTree>
    <p:extLst>
      <p:ext uri="{BB962C8B-B14F-4D97-AF65-F5344CB8AC3E}">
        <p14:creationId xmlns:p14="http://schemas.microsoft.com/office/powerpoint/2010/main" val="1933188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5263FBF-AAC7-4542-9AB2-D26C47E653A4}"/>
              </a:ext>
            </a:extLst>
          </p:cNvPr>
          <p:cNvSpPr>
            <a:spLocks noGrp="1"/>
          </p:cNvSpPr>
          <p:nvPr>
            <p:ph type="body" idx="1"/>
          </p:nvPr>
        </p:nvSpPr>
        <p:spPr>
          <a:xfrm>
            <a:off x="839788" y="1008760"/>
            <a:ext cx="5157787" cy="814387"/>
          </a:xfrm>
        </p:spPr>
        <p:txBody>
          <a:bodyPr>
            <a:normAutofit/>
          </a:bodyPr>
          <a:lstStyle/>
          <a:p>
            <a:r>
              <a:rPr lang="en-US" sz="3200" dirty="0"/>
              <a:t>To get conversation started…</a:t>
            </a:r>
          </a:p>
        </p:txBody>
      </p:sp>
      <p:sp>
        <p:nvSpPr>
          <p:cNvPr id="4" name="Content Placeholder 3">
            <a:extLst>
              <a:ext uri="{FF2B5EF4-FFF2-40B4-BE49-F238E27FC236}">
                <a16:creationId xmlns:a16="http://schemas.microsoft.com/office/drawing/2014/main" id="{191D22DD-8568-8245-83AE-58FF4903B248}"/>
              </a:ext>
            </a:extLst>
          </p:cNvPr>
          <p:cNvSpPr>
            <a:spLocks noGrp="1"/>
          </p:cNvSpPr>
          <p:nvPr>
            <p:ph sz="half" idx="2"/>
          </p:nvPr>
        </p:nvSpPr>
        <p:spPr>
          <a:xfrm>
            <a:off x="839788" y="1865744"/>
            <a:ext cx="5157787" cy="4352828"/>
          </a:xfrm>
        </p:spPr>
        <p:txBody>
          <a:bodyPr>
            <a:normAutofit fontScale="92500" lnSpcReduction="10000"/>
          </a:bodyPr>
          <a:lstStyle/>
          <a:p>
            <a:r>
              <a:rPr lang="en-US" dirty="0"/>
              <a:t>I’ve heard that [the first semester of graduate school] can be really hard. How are you doing?</a:t>
            </a:r>
          </a:p>
          <a:p>
            <a:r>
              <a:rPr lang="en-US" dirty="0"/>
              <a:t>I’m concerned about you [or situation]. Can we talk about what you’re going through? </a:t>
            </a:r>
          </a:p>
          <a:p>
            <a:r>
              <a:rPr lang="en-US" dirty="0"/>
              <a:t>I can see this is a difficult time, and I care about you.</a:t>
            </a:r>
          </a:p>
          <a:p>
            <a:r>
              <a:rPr lang="en-US" dirty="0"/>
              <a:t>I hate seeing you struggle like this</a:t>
            </a:r>
          </a:p>
          <a:p>
            <a:r>
              <a:rPr lang="en-US" dirty="0"/>
              <a:t>How can I help you find help?</a:t>
            </a:r>
          </a:p>
          <a:p>
            <a:endParaRPr lang="en-US" dirty="0"/>
          </a:p>
          <a:p>
            <a:endParaRPr lang="en-US" dirty="0"/>
          </a:p>
          <a:p>
            <a:endParaRPr lang="en-US" dirty="0"/>
          </a:p>
        </p:txBody>
      </p:sp>
      <p:sp>
        <p:nvSpPr>
          <p:cNvPr id="7" name="Text Placeholder 6">
            <a:extLst>
              <a:ext uri="{FF2B5EF4-FFF2-40B4-BE49-F238E27FC236}">
                <a16:creationId xmlns:a16="http://schemas.microsoft.com/office/drawing/2014/main" id="{10D8C510-7328-F640-B414-E157EB6C80E5}"/>
              </a:ext>
            </a:extLst>
          </p:cNvPr>
          <p:cNvSpPr>
            <a:spLocks noGrp="1"/>
          </p:cNvSpPr>
          <p:nvPr>
            <p:ph type="body" sz="quarter" idx="3"/>
          </p:nvPr>
        </p:nvSpPr>
        <p:spPr>
          <a:xfrm>
            <a:off x="6172200" y="1008760"/>
            <a:ext cx="5183188" cy="814387"/>
          </a:xfrm>
        </p:spPr>
        <p:txBody>
          <a:bodyPr>
            <a:normAutofit/>
          </a:bodyPr>
          <a:lstStyle/>
          <a:p>
            <a:r>
              <a:rPr lang="en-US" sz="3200" dirty="0"/>
              <a:t>If they resist…</a:t>
            </a:r>
          </a:p>
        </p:txBody>
      </p:sp>
      <p:sp>
        <p:nvSpPr>
          <p:cNvPr id="5" name="Content Placeholder 4">
            <a:extLst>
              <a:ext uri="{FF2B5EF4-FFF2-40B4-BE49-F238E27FC236}">
                <a16:creationId xmlns:a16="http://schemas.microsoft.com/office/drawing/2014/main" id="{69828A94-239D-6F4B-B14D-069C853A23F0}"/>
              </a:ext>
            </a:extLst>
          </p:cNvPr>
          <p:cNvSpPr>
            <a:spLocks noGrp="1"/>
          </p:cNvSpPr>
          <p:nvPr>
            <p:ph sz="quarter" idx="4"/>
          </p:nvPr>
        </p:nvSpPr>
        <p:spPr>
          <a:xfrm>
            <a:off x="6172200" y="1865744"/>
            <a:ext cx="5183188" cy="4352828"/>
          </a:xfrm>
        </p:spPr>
        <p:txBody>
          <a:bodyPr>
            <a:normAutofit fontScale="92500" lnSpcReduction="10000"/>
          </a:bodyPr>
          <a:lstStyle/>
          <a:p>
            <a:r>
              <a:rPr lang="en-US" dirty="0"/>
              <a:t>Are you getting the support you need?</a:t>
            </a:r>
          </a:p>
          <a:p>
            <a:r>
              <a:rPr lang="en-US" dirty="0"/>
              <a:t>Are you comfortable talking with your advisor about this?</a:t>
            </a:r>
          </a:p>
          <a:p>
            <a:r>
              <a:rPr lang="en-US" dirty="0"/>
              <a:t>Who else do you have to talk to?</a:t>
            </a:r>
          </a:p>
          <a:p>
            <a:r>
              <a:rPr lang="en-US" dirty="0"/>
              <a:t>Who do you feel comfortable sharing with?</a:t>
            </a:r>
          </a:p>
          <a:p>
            <a:r>
              <a:rPr lang="en-US" dirty="0"/>
              <a:t>Who has helped you with situations like this in the past?</a:t>
            </a:r>
          </a:p>
          <a:p>
            <a:r>
              <a:rPr lang="en-US" dirty="0"/>
              <a:t>Are you seeing a counselor?</a:t>
            </a:r>
          </a:p>
          <a:p>
            <a:r>
              <a:rPr lang="en-US" dirty="0"/>
              <a:t>Are there other ways I can help?</a:t>
            </a:r>
          </a:p>
        </p:txBody>
      </p:sp>
      <p:sp>
        <p:nvSpPr>
          <p:cNvPr id="10" name="Title 9">
            <a:extLst>
              <a:ext uri="{FF2B5EF4-FFF2-40B4-BE49-F238E27FC236}">
                <a16:creationId xmlns:a16="http://schemas.microsoft.com/office/drawing/2014/main" id="{6BD631AC-B31B-BE46-9A33-C34D48A6C2EE}"/>
              </a:ext>
            </a:extLst>
          </p:cNvPr>
          <p:cNvSpPr>
            <a:spLocks noGrp="1"/>
          </p:cNvSpPr>
          <p:nvPr>
            <p:ph type="title"/>
          </p:nvPr>
        </p:nvSpPr>
        <p:spPr/>
        <p:txBody>
          <a:bodyPr>
            <a:normAutofit fontScale="90000"/>
          </a:bodyPr>
          <a:lstStyle/>
          <a:p>
            <a:r>
              <a:rPr lang="en-US" b="1" dirty="0">
                <a:latin typeface="+mn-lt"/>
              </a:rPr>
              <a:t>Straightforward, honest communication is best.</a:t>
            </a:r>
            <a:br>
              <a:rPr lang="en-US" b="1" dirty="0">
                <a:latin typeface="+mn-lt"/>
              </a:rPr>
            </a:br>
            <a:endParaRPr lang="en-US" b="1" dirty="0">
              <a:latin typeface="+mn-lt"/>
            </a:endParaRPr>
          </a:p>
        </p:txBody>
      </p:sp>
    </p:spTree>
    <p:extLst>
      <p:ext uri="{BB962C8B-B14F-4D97-AF65-F5344CB8AC3E}">
        <p14:creationId xmlns:p14="http://schemas.microsoft.com/office/powerpoint/2010/main" val="781009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61609B-0DFB-0D4D-8FC2-303D8895C352}"/>
              </a:ext>
            </a:extLst>
          </p:cNvPr>
          <p:cNvSpPr>
            <a:spLocks noGrp="1"/>
          </p:cNvSpPr>
          <p:nvPr>
            <p:ph type="title"/>
          </p:nvPr>
        </p:nvSpPr>
        <p:spPr>
          <a:xfrm>
            <a:off x="838199" y="636255"/>
            <a:ext cx="10909515" cy="642265"/>
          </a:xfrm>
        </p:spPr>
        <p:txBody>
          <a:bodyPr>
            <a:normAutofit fontScale="90000"/>
          </a:bodyPr>
          <a:lstStyle/>
          <a:p>
            <a:r>
              <a:rPr lang="en-US" sz="4000" b="1" dirty="0">
                <a:latin typeface="+mn-lt"/>
              </a:rPr>
              <a:t>You can offer support to a friend or family member struggling with mental health with these simple actions:</a:t>
            </a:r>
          </a:p>
        </p:txBody>
      </p:sp>
      <p:sp>
        <p:nvSpPr>
          <p:cNvPr id="6" name="Content Placeholder 5">
            <a:extLst>
              <a:ext uri="{FF2B5EF4-FFF2-40B4-BE49-F238E27FC236}">
                <a16:creationId xmlns:a16="http://schemas.microsoft.com/office/drawing/2014/main" id="{9184BEB5-7F52-1947-AE45-853381889961}"/>
              </a:ext>
            </a:extLst>
          </p:cNvPr>
          <p:cNvSpPr>
            <a:spLocks noGrp="1"/>
          </p:cNvSpPr>
          <p:nvPr>
            <p:ph idx="1"/>
          </p:nvPr>
        </p:nvSpPr>
        <p:spPr>
          <a:xfrm>
            <a:off x="838200" y="1771040"/>
            <a:ext cx="10515600" cy="4968095"/>
          </a:xfrm>
        </p:spPr>
        <p:txBody>
          <a:bodyPr/>
          <a:lstStyle/>
          <a:p>
            <a:r>
              <a:rPr lang="en-US" dirty="0"/>
              <a:t>Finding out whether they are getting the care they need. If not, connect them with help</a:t>
            </a:r>
          </a:p>
          <a:p>
            <a:r>
              <a:rPr lang="en-US" dirty="0"/>
              <a:t>Express concern &amp; care, ask questions, listen actively</a:t>
            </a:r>
          </a:p>
          <a:p>
            <a:r>
              <a:rPr lang="en-US" dirty="0"/>
              <a:t>Helping with everyday tasks</a:t>
            </a:r>
          </a:p>
          <a:p>
            <a:r>
              <a:rPr lang="en-US" dirty="0"/>
              <a:t>Including them in your plans: </a:t>
            </a:r>
            <a:br>
              <a:rPr lang="en-US" dirty="0"/>
            </a:br>
            <a:r>
              <a:rPr lang="en-US" dirty="0"/>
              <a:t>“continue to invite him or her without being overbearing, even if your friend or family member resists your invitations.”</a:t>
            </a:r>
          </a:p>
          <a:p>
            <a:r>
              <a:rPr lang="en-US" dirty="0"/>
              <a:t>Educate others so they understand facts &amp; do not discriminate</a:t>
            </a:r>
          </a:p>
          <a:p>
            <a:r>
              <a:rPr lang="en-US" dirty="0"/>
              <a:t>Normalizing need for professional support, to reduce stigma</a:t>
            </a:r>
          </a:p>
        </p:txBody>
      </p:sp>
      <p:sp>
        <p:nvSpPr>
          <p:cNvPr id="7" name="TextBox 6">
            <a:extLst>
              <a:ext uri="{FF2B5EF4-FFF2-40B4-BE49-F238E27FC236}">
                <a16:creationId xmlns:a16="http://schemas.microsoft.com/office/drawing/2014/main" id="{D30AE433-3BB4-6C4C-92FE-FCAFE45ABDCA}"/>
              </a:ext>
            </a:extLst>
          </p:cNvPr>
          <p:cNvSpPr txBox="1"/>
          <p:nvPr/>
        </p:nvSpPr>
        <p:spPr>
          <a:xfrm>
            <a:off x="838200" y="6369803"/>
            <a:ext cx="5862823" cy="369332"/>
          </a:xfrm>
          <a:prstGeom prst="rect">
            <a:avLst/>
          </a:prstGeom>
          <a:noFill/>
        </p:spPr>
        <p:txBody>
          <a:bodyPr wrap="none" rtlCol="0">
            <a:spAutoFit/>
          </a:bodyPr>
          <a:lstStyle/>
          <a:p>
            <a:r>
              <a:rPr lang="en-US" dirty="0"/>
              <a:t>https://</a:t>
            </a:r>
            <a:r>
              <a:rPr lang="en-US" dirty="0" err="1"/>
              <a:t>www.mentalhealth.gov</a:t>
            </a:r>
            <a:r>
              <a:rPr lang="en-US" dirty="0"/>
              <a:t>/talk/friends-family-members</a:t>
            </a:r>
          </a:p>
        </p:txBody>
      </p:sp>
    </p:spTree>
    <p:extLst>
      <p:ext uri="{BB962C8B-B14F-4D97-AF65-F5344CB8AC3E}">
        <p14:creationId xmlns:p14="http://schemas.microsoft.com/office/powerpoint/2010/main" val="1306674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pic>
        <p:nvPicPr>
          <p:cNvPr id="2" name="Picture 1">
            <a:extLst>
              <a:ext uri="{FF2B5EF4-FFF2-40B4-BE49-F238E27FC236}">
                <a16:creationId xmlns:a16="http://schemas.microsoft.com/office/drawing/2014/main" id="{18FBE85F-031D-2B4E-B4E2-857E663EB1F7}"/>
              </a:ext>
            </a:extLst>
          </p:cNvPr>
          <p:cNvPicPr>
            <a:picLocks noChangeAspect="1"/>
          </p:cNvPicPr>
          <p:nvPr/>
        </p:nvPicPr>
        <p:blipFill>
          <a:blip r:embed="rId3"/>
          <a:stretch>
            <a:fillRect/>
          </a:stretch>
        </p:blipFill>
        <p:spPr>
          <a:xfrm>
            <a:off x="1020929" y="768350"/>
            <a:ext cx="10487735" cy="3821113"/>
          </a:xfrm>
          <a:prstGeom prst="rect">
            <a:avLst/>
          </a:prstGeom>
        </p:spPr>
      </p:pic>
    </p:spTree>
    <p:extLst>
      <p:ext uri="{BB962C8B-B14F-4D97-AF65-F5344CB8AC3E}">
        <p14:creationId xmlns:p14="http://schemas.microsoft.com/office/powerpoint/2010/main" val="629265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A23D08-D81C-E544-9BAA-C93E3ECB2383}"/>
              </a:ext>
            </a:extLst>
          </p:cNvPr>
          <p:cNvSpPr>
            <a:spLocks noGrp="1"/>
          </p:cNvSpPr>
          <p:nvPr>
            <p:ph type="title"/>
          </p:nvPr>
        </p:nvSpPr>
        <p:spPr/>
        <p:txBody>
          <a:bodyPr>
            <a:normAutofit/>
          </a:bodyPr>
          <a:lstStyle/>
          <a:p>
            <a:r>
              <a:rPr lang="en-US" dirty="0"/>
              <a:t>Distinctive features of doctoral education</a:t>
            </a:r>
          </a:p>
        </p:txBody>
      </p:sp>
      <p:sp>
        <p:nvSpPr>
          <p:cNvPr id="5" name="Content Placeholder 4">
            <a:extLst>
              <a:ext uri="{FF2B5EF4-FFF2-40B4-BE49-F238E27FC236}">
                <a16:creationId xmlns:a16="http://schemas.microsoft.com/office/drawing/2014/main" id="{F3CE457A-D1DF-9049-B2E8-4F28F3E09833}"/>
              </a:ext>
            </a:extLst>
          </p:cNvPr>
          <p:cNvSpPr>
            <a:spLocks noGrp="1"/>
          </p:cNvSpPr>
          <p:nvPr>
            <p:ph idx="1"/>
          </p:nvPr>
        </p:nvSpPr>
        <p:spPr/>
        <p:txBody>
          <a:bodyPr>
            <a:normAutofit/>
          </a:bodyPr>
          <a:lstStyle/>
          <a:p>
            <a:r>
              <a:rPr lang="en-US" b="1" dirty="0"/>
              <a:t>Learning expectations: </a:t>
            </a:r>
            <a:r>
              <a:rPr lang="en-US" dirty="0"/>
              <a:t>To increasingly operate in the mode of cognitive complexity that research demands, on topics at the edge of current disciplinary boundaries, while reducing reliance on the familiar supports of their peers. </a:t>
            </a:r>
          </a:p>
          <a:p>
            <a:r>
              <a:rPr lang="en-US" b="1" dirty="0"/>
              <a:t>Interconnectedness </a:t>
            </a:r>
            <a:r>
              <a:rPr lang="en-US" dirty="0"/>
              <a:t>of subject-matter learning (i.e., skills and content) and professional socialization (i.e., identity development and the adoption of professional norms, knowledge, and discourse)</a:t>
            </a:r>
            <a:r>
              <a:rPr lang="en-US" baseline="30000" dirty="0"/>
              <a:t>1</a:t>
            </a:r>
          </a:p>
          <a:p>
            <a:pPr marL="0" indent="0" algn="ctr">
              <a:buNone/>
            </a:pPr>
            <a:r>
              <a:rPr lang="en-US" b="1" i="1" dirty="0"/>
              <a:t>This literature suggests that holistic faculty support </a:t>
            </a:r>
            <a:br>
              <a:rPr lang="en-US" b="1" i="1" dirty="0"/>
            </a:br>
            <a:r>
              <a:rPr lang="en-US" b="1" i="1" dirty="0"/>
              <a:t>will likely have several dimensions: </a:t>
            </a:r>
            <a:br>
              <a:rPr lang="en-US" i="1" dirty="0"/>
            </a:br>
            <a:r>
              <a:rPr lang="en-US" i="1" dirty="0"/>
              <a:t>Academic, Psychosocial, Sociocultural, Cognitive</a:t>
            </a:r>
          </a:p>
          <a:p>
            <a:endParaRPr lang="en-US" baseline="30000" dirty="0"/>
          </a:p>
        </p:txBody>
      </p:sp>
      <p:sp>
        <p:nvSpPr>
          <p:cNvPr id="6" name="TextBox 5">
            <a:extLst>
              <a:ext uri="{FF2B5EF4-FFF2-40B4-BE49-F238E27FC236}">
                <a16:creationId xmlns:a16="http://schemas.microsoft.com/office/drawing/2014/main" id="{A32A154F-25DA-B44A-AB08-51E842BC8825}"/>
              </a:ext>
            </a:extLst>
          </p:cNvPr>
          <p:cNvSpPr txBox="1"/>
          <p:nvPr/>
        </p:nvSpPr>
        <p:spPr>
          <a:xfrm>
            <a:off x="1066800" y="6343650"/>
            <a:ext cx="7748588" cy="646331"/>
          </a:xfrm>
          <a:prstGeom prst="rect">
            <a:avLst/>
          </a:prstGeom>
          <a:noFill/>
        </p:spPr>
        <p:txBody>
          <a:bodyPr wrap="square" rtlCol="0">
            <a:spAutoFit/>
          </a:bodyPr>
          <a:lstStyle/>
          <a:p>
            <a:r>
              <a:rPr lang="en-US" dirty="0"/>
              <a:t>1 Weidman, et al., 2001; Austin, 2002; Walker, et al., 2008</a:t>
            </a:r>
          </a:p>
          <a:p>
            <a:endParaRPr lang="en-US" dirty="0"/>
          </a:p>
        </p:txBody>
      </p:sp>
    </p:spTree>
    <p:extLst>
      <p:ext uri="{BB962C8B-B14F-4D97-AF65-F5344CB8AC3E}">
        <p14:creationId xmlns:p14="http://schemas.microsoft.com/office/powerpoint/2010/main" val="2113450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4305300" cy="4351338"/>
          </a:xfrm>
        </p:spPr>
        <p:txBody>
          <a:bodyPr>
            <a:normAutofit/>
          </a:bodyPr>
          <a:lstStyle/>
          <a:p>
            <a:endParaRPr lang="en-US" dirty="0"/>
          </a:p>
          <a:p>
            <a:r>
              <a:rPr lang="en-US" dirty="0"/>
              <a:t>Uncertainty about how to appropriately approach faculty or worries about possible repercussions</a:t>
            </a:r>
            <a:r>
              <a:rPr lang="en-US" dirty="0">
                <a:effectLst/>
              </a:rPr>
              <a:t> </a:t>
            </a:r>
          </a:p>
          <a:p>
            <a:r>
              <a:rPr lang="en-US" dirty="0"/>
              <a:t>Worry that admitting a need for academic support would compromise their standing</a:t>
            </a:r>
            <a:r>
              <a:rPr lang="en-US" dirty="0">
                <a:effectLst/>
              </a:rPr>
              <a:t> </a:t>
            </a:r>
            <a:endParaRPr lang="en-US" dirty="0"/>
          </a:p>
        </p:txBody>
      </p:sp>
      <p:sp>
        <p:nvSpPr>
          <p:cNvPr id="5" name="Title 1"/>
          <p:cNvSpPr txBox="1">
            <a:spLocks/>
          </p:cNvSpPr>
          <p:nvPr/>
        </p:nvSpPr>
        <p:spPr>
          <a:xfrm>
            <a:off x="638695" y="500062"/>
            <a:ext cx="10515600" cy="132556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dirty="0"/>
              <a:t>Findings:</a:t>
            </a:r>
            <a:br>
              <a:rPr lang="en-US" dirty="0"/>
            </a:br>
            <a:r>
              <a:rPr lang="en-US" dirty="0"/>
              <a:t>Faculty perceived as last resort for academic support.</a:t>
            </a:r>
          </a:p>
        </p:txBody>
      </p:sp>
      <p:sp>
        <p:nvSpPr>
          <p:cNvPr id="6" name="Rounded Rectangle 5"/>
          <p:cNvSpPr/>
          <p:nvPr/>
        </p:nvSpPr>
        <p:spPr>
          <a:xfrm>
            <a:off x="5330757" y="2779059"/>
            <a:ext cx="6023043" cy="2061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“If a student isn’t necessarily performing, then they [faculty] really have no vested interest in </a:t>
            </a:r>
            <a:r>
              <a:rPr lang="en-US" sz="2400"/>
              <a:t>that student.”</a:t>
            </a:r>
            <a:r>
              <a:rPr lang="en-US" sz="2400">
                <a:effectLst/>
              </a:rPr>
              <a:t> </a:t>
            </a:r>
            <a:endParaRPr lang="en-US" sz="2400" dirty="0"/>
          </a:p>
        </p:txBody>
      </p:sp>
    </p:spTree>
    <p:extLst>
      <p:ext uri="{BB962C8B-B14F-4D97-AF65-F5344CB8AC3E}">
        <p14:creationId xmlns:p14="http://schemas.microsoft.com/office/powerpoint/2010/main" val="1002406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28553"/>
            <a:ext cx="4415444" cy="4248409"/>
          </a:xfrm>
        </p:spPr>
        <p:txBody>
          <a:bodyPr/>
          <a:lstStyle/>
          <a:p>
            <a:r>
              <a:rPr lang="en-US" dirty="0"/>
              <a:t>Reframing situational struggles to reduce anxieties</a:t>
            </a:r>
          </a:p>
          <a:p>
            <a:endParaRPr lang="en-US" dirty="0"/>
          </a:p>
        </p:txBody>
      </p:sp>
      <p:sp>
        <p:nvSpPr>
          <p:cNvPr id="5" name="Title 1"/>
          <p:cNvSpPr txBox="1">
            <a:spLocks/>
          </p:cNvSpPr>
          <p:nvPr/>
        </p:nvSpPr>
        <p:spPr>
          <a:xfrm>
            <a:off x="638695" y="500062"/>
            <a:ext cx="10515600" cy="132556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a:t>Findings:</a:t>
            </a:r>
            <a:br>
              <a:rPr lang="en-US"/>
            </a:br>
            <a:r>
              <a:rPr lang="en-US"/>
              <a:t>Supportive faculty reframe how students think about the difficulty of graduate school.</a:t>
            </a:r>
            <a:endParaRPr lang="en-US" dirty="0"/>
          </a:p>
        </p:txBody>
      </p:sp>
      <p:sp>
        <p:nvSpPr>
          <p:cNvPr id="6" name="Rounded Rectangle 5"/>
          <p:cNvSpPr/>
          <p:nvPr/>
        </p:nvSpPr>
        <p:spPr>
          <a:xfrm>
            <a:off x="4610911" y="1762303"/>
            <a:ext cx="7101191" cy="4929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“I had already failed two classes that everyone else passes, and I was on academic probation because my GPA was so low</a:t>
            </a:r>
            <a:r>
              <a:rPr lang="is-IS" sz="2200" dirty="0"/>
              <a:t>… </a:t>
            </a:r>
            <a:r>
              <a:rPr lang="en-US" sz="2200" dirty="0"/>
              <a:t>I came to my advisor and I was just kind of brutally honest with him, like, “I’ve read the handbook. The coordinator has talked to me … You guys finally found out how dumb I am.” And he was just not concerned… He was like, “That’s not going to happen. You can’t do anything about failing your class. You can’t go back and change it because it is there. So now let’s focus on what you need to do to continue.” That mindset just blew my mind… He believed that I </a:t>
            </a:r>
            <a:r>
              <a:rPr lang="en-US" sz="2200" i="1" dirty="0"/>
              <a:t>could </a:t>
            </a:r>
            <a:r>
              <a:rPr lang="en-US" sz="2200" dirty="0"/>
              <a:t>continue, nothing was going to happen, that it is okay, and let’s focus on how to fix this.” </a:t>
            </a:r>
          </a:p>
        </p:txBody>
      </p:sp>
    </p:spTree>
    <p:extLst>
      <p:ext uri="{BB962C8B-B14F-4D97-AF65-F5344CB8AC3E}">
        <p14:creationId xmlns:p14="http://schemas.microsoft.com/office/powerpoint/2010/main" val="1400611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AF947-7B09-A842-9B64-BD7DFEAAE41F}"/>
              </a:ext>
            </a:extLst>
          </p:cNvPr>
          <p:cNvSpPr>
            <a:spLocks noGrp="1"/>
          </p:cNvSpPr>
          <p:nvPr>
            <p:ph type="title"/>
          </p:nvPr>
        </p:nvSpPr>
        <p:spPr>
          <a:xfrm>
            <a:off x="838200" y="3660775"/>
            <a:ext cx="10515600" cy="1325563"/>
          </a:xfrm>
        </p:spPr>
        <p:txBody>
          <a:bodyPr>
            <a:normAutofit/>
          </a:bodyPr>
          <a:lstStyle/>
          <a:p>
            <a:r>
              <a:rPr lang="en-US" sz="6400"/>
              <a:t>Lydia</a:t>
            </a:r>
            <a:endParaRPr lang="en-US" sz="6400" dirty="0"/>
          </a:p>
        </p:txBody>
      </p:sp>
    </p:spTree>
    <p:extLst>
      <p:ext uri="{BB962C8B-B14F-4D97-AF65-F5344CB8AC3E}">
        <p14:creationId xmlns:p14="http://schemas.microsoft.com/office/powerpoint/2010/main" val="2403685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28554"/>
            <a:ext cx="4415444" cy="4248408"/>
          </a:xfrm>
        </p:spPr>
        <p:txBody>
          <a:bodyPr/>
          <a:lstStyle/>
          <a:p>
            <a:r>
              <a:rPr lang="en-US" dirty="0"/>
              <a:t>Reframing situational &amp; work struggles to reduce anxieties</a:t>
            </a:r>
          </a:p>
          <a:p>
            <a:r>
              <a:rPr lang="en-US" dirty="0"/>
              <a:t>Disrupting self-doubts about belonging with personal validation</a:t>
            </a:r>
          </a:p>
          <a:p>
            <a:endParaRPr lang="en-US" dirty="0"/>
          </a:p>
        </p:txBody>
      </p:sp>
      <p:sp>
        <p:nvSpPr>
          <p:cNvPr id="5" name="Title 1"/>
          <p:cNvSpPr txBox="1">
            <a:spLocks/>
          </p:cNvSpPr>
          <p:nvPr/>
        </p:nvSpPr>
        <p:spPr>
          <a:xfrm>
            <a:off x="638695" y="500062"/>
            <a:ext cx="10515600" cy="132556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a:t>Findings:</a:t>
            </a:r>
            <a:br>
              <a:rPr lang="en-US"/>
            </a:br>
            <a:r>
              <a:rPr lang="en-US"/>
              <a:t>Supportive faculty reframe how students think about the difficulty of graduate school.</a:t>
            </a:r>
            <a:endParaRPr lang="en-US" dirty="0"/>
          </a:p>
        </p:txBody>
      </p:sp>
      <p:sp>
        <p:nvSpPr>
          <p:cNvPr id="6" name="Rounded Rectangle 5"/>
          <p:cNvSpPr/>
          <p:nvPr/>
        </p:nvSpPr>
        <p:spPr>
          <a:xfrm>
            <a:off x="5207924" y="1928554"/>
            <a:ext cx="6145876" cy="4447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‘Your application passed every one of those hurdles.’ And I remember thinking, ‘Jeez, if I’d known that’s what it was, I wouldn’t have even applied. I’m glad I was so dumb when I applied.’ Again, it is that mentoring that she wanted me to feel powerful… She wanted me to know that I didn’t get in by accident… that ‘We did what we could for the first part, but the rest was all you.’</a:t>
            </a:r>
          </a:p>
          <a:p>
            <a:endParaRPr lang="en-US" sz="2400" dirty="0"/>
          </a:p>
        </p:txBody>
      </p:sp>
    </p:spTree>
    <p:extLst>
      <p:ext uri="{BB962C8B-B14F-4D97-AF65-F5344CB8AC3E}">
        <p14:creationId xmlns:p14="http://schemas.microsoft.com/office/powerpoint/2010/main" val="908081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28554"/>
            <a:ext cx="4249189" cy="4248408"/>
          </a:xfrm>
        </p:spPr>
        <p:txBody>
          <a:bodyPr/>
          <a:lstStyle/>
          <a:p>
            <a:r>
              <a:rPr lang="en-US" dirty="0"/>
              <a:t>Reframing situational struggles to reduce anxieties</a:t>
            </a:r>
          </a:p>
          <a:p>
            <a:r>
              <a:rPr lang="en-US" dirty="0"/>
              <a:t>Disrupting self-doubts about belonging with personal validation</a:t>
            </a:r>
          </a:p>
          <a:p>
            <a:r>
              <a:rPr lang="en-US" dirty="0"/>
              <a:t>Keeping it real about race, gender, &amp; more in the academy.</a:t>
            </a:r>
          </a:p>
        </p:txBody>
      </p:sp>
      <p:sp>
        <p:nvSpPr>
          <p:cNvPr id="5" name="Title 1"/>
          <p:cNvSpPr txBox="1">
            <a:spLocks/>
          </p:cNvSpPr>
          <p:nvPr/>
        </p:nvSpPr>
        <p:spPr>
          <a:xfrm>
            <a:off x="638695" y="500062"/>
            <a:ext cx="10515600" cy="132556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a:t>Findings:</a:t>
            </a:r>
            <a:br>
              <a:rPr lang="en-US"/>
            </a:br>
            <a:r>
              <a:rPr lang="en-US"/>
              <a:t>Supportive faculty reframe how students think about the difficulty of graduate school.</a:t>
            </a:r>
            <a:endParaRPr lang="en-US" dirty="0"/>
          </a:p>
        </p:txBody>
      </p:sp>
      <p:sp>
        <p:nvSpPr>
          <p:cNvPr id="6" name="Rounded Rectangle 5"/>
          <p:cNvSpPr/>
          <p:nvPr/>
        </p:nvSpPr>
        <p:spPr>
          <a:xfrm>
            <a:off x="5207924" y="1928554"/>
            <a:ext cx="6145876" cy="4447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‘I don’t need you to be my parent, but just kind of see me’…. I needed mentors so I can be like, ‘I don’t understand what’s going on here. I’m feeling isolated.’ When I first got here, I went to my mentor and was like, ‘White people are crazy, and I don’t understand’ [laughs]. I don’t understand what’s happening in this interaction and I need some help.’</a:t>
            </a:r>
          </a:p>
          <a:p>
            <a:endParaRPr lang="en-US" sz="2400" dirty="0"/>
          </a:p>
        </p:txBody>
      </p:sp>
    </p:spTree>
    <p:extLst>
      <p:ext uri="{BB962C8B-B14F-4D97-AF65-F5344CB8AC3E}">
        <p14:creationId xmlns:p14="http://schemas.microsoft.com/office/powerpoint/2010/main" val="350616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Findings:</a:t>
            </a:r>
            <a:br>
              <a:rPr lang="en-US" dirty="0"/>
            </a:br>
            <a:r>
              <a:rPr lang="en-US" dirty="0"/>
              <a:t>What do faculty do to facilitate supportive faculty-student relationships?</a:t>
            </a:r>
          </a:p>
        </p:txBody>
      </p:sp>
      <p:sp>
        <p:nvSpPr>
          <p:cNvPr id="3" name="Content Placeholder 2"/>
          <p:cNvSpPr>
            <a:spLocks noGrp="1"/>
          </p:cNvSpPr>
          <p:nvPr>
            <p:ph idx="1"/>
          </p:nvPr>
        </p:nvSpPr>
        <p:spPr>
          <a:xfrm>
            <a:off x="838200" y="2224032"/>
            <a:ext cx="10515600" cy="4351338"/>
          </a:xfrm>
        </p:spPr>
        <p:txBody>
          <a:bodyPr/>
          <a:lstStyle/>
          <a:p>
            <a:r>
              <a:rPr lang="en-US" dirty="0"/>
              <a:t>Visibility </a:t>
            </a:r>
          </a:p>
          <a:p>
            <a:r>
              <a:rPr lang="en-US" dirty="0"/>
              <a:t>Responsiveness</a:t>
            </a:r>
          </a:p>
          <a:p>
            <a:endParaRPr lang="en-US" dirty="0"/>
          </a:p>
        </p:txBody>
      </p:sp>
      <p:sp>
        <p:nvSpPr>
          <p:cNvPr id="4" name="Rounded Rectangle 3"/>
          <p:cNvSpPr/>
          <p:nvPr/>
        </p:nvSpPr>
        <p:spPr>
          <a:xfrm>
            <a:off x="5207924" y="1928554"/>
            <a:ext cx="6145876" cy="4447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“He has the power and the position and the </a:t>
            </a:r>
            <a:r>
              <a:rPr lang="en-US" sz="2400" i="1" dirty="0"/>
              <a:t>willingness</a:t>
            </a:r>
            <a:r>
              <a:rPr lang="en-US" sz="2400" dirty="0"/>
              <a:t> to go to bat for students. I think that is one of the most important things about, I guess, for me, mentoring. And I guess in terms of an advocate as well. He’s definitely been around and I know is busy, but he does make time for students. I’ve been able to talk to him about a lot of the issues I’ve had with my advisor and kind of figuring out ways in which to navigate.”</a:t>
            </a:r>
          </a:p>
        </p:txBody>
      </p:sp>
    </p:spTree>
    <p:extLst>
      <p:ext uri="{BB962C8B-B14F-4D97-AF65-F5344CB8AC3E}">
        <p14:creationId xmlns:p14="http://schemas.microsoft.com/office/powerpoint/2010/main" val="795003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24032"/>
            <a:ext cx="10515600" cy="4351338"/>
          </a:xfrm>
        </p:spPr>
        <p:txBody>
          <a:bodyPr/>
          <a:lstStyle/>
          <a:p>
            <a:r>
              <a:rPr lang="en-US" dirty="0"/>
              <a:t>Visibility </a:t>
            </a:r>
          </a:p>
          <a:p>
            <a:r>
              <a:rPr lang="en-US" dirty="0"/>
              <a:t>Responsiveness</a:t>
            </a:r>
          </a:p>
          <a:p>
            <a:r>
              <a:rPr lang="en-US" dirty="0"/>
              <a:t>Downplay status</a:t>
            </a:r>
          </a:p>
          <a:p>
            <a:r>
              <a:rPr lang="en-US" dirty="0"/>
              <a:t>Cultivate trust</a:t>
            </a:r>
          </a:p>
          <a:p>
            <a:endParaRPr lang="en-US" dirty="0"/>
          </a:p>
          <a:p>
            <a:endParaRPr lang="en-US" dirty="0"/>
          </a:p>
        </p:txBody>
      </p:sp>
      <p:sp>
        <p:nvSpPr>
          <p:cNvPr id="4" name="Rounded Rectangle 3"/>
          <p:cNvSpPr/>
          <p:nvPr/>
        </p:nvSpPr>
        <p:spPr>
          <a:xfrm>
            <a:off x="5207924" y="1928554"/>
            <a:ext cx="6145876" cy="4447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“Other professors, you meet them and they’re so smart and they have these giant, ‘I’m a physics professor at the University of Such and Such’-sized egos. We had one professor who said on the first day of class, ‘If you stay, you will be physicists.’ And he really did his best to kick your ass. Arthur, on the other hand, was hard and his class was really difficult, but he always joked that there would be no dissatisfied customers. If you did poorly on an exam, you could go and talk to him.”</a:t>
            </a:r>
          </a:p>
        </p:txBody>
      </p:sp>
      <p:sp>
        <p:nvSpPr>
          <p:cNvPr id="6" name="Title 1"/>
          <p:cNvSpPr>
            <a:spLocks noGrp="1"/>
          </p:cNvSpPr>
          <p:nvPr>
            <p:ph type="title"/>
          </p:nvPr>
        </p:nvSpPr>
        <p:spPr>
          <a:xfrm>
            <a:off x="838200" y="365125"/>
            <a:ext cx="10515600" cy="1325563"/>
          </a:xfrm>
        </p:spPr>
        <p:txBody>
          <a:bodyPr>
            <a:normAutofit fontScale="90000"/>
          </a:bodyPr>
          <a:lstStyle/>
          <a:p>
            <a:r>
              <a:rPr lang="en-US" sz="3200" dirty="0"/>
              <a:t>Findings:</a:t>
            </a:r>
            <a:br>
              <a:rPr lang="en-US" dirty="0"/>
            </a:br>
            <a:r>
              <a:rPr lang="en-US" dirty="0"/>
              <a:t>What do faculty do to facilitate supportive faculty-student relationships?</a:t>
            </a:r>
          </a:p>
        </p:txBody>
      </p:sp>
    </p:spTree>
    <p:extLst>
      <p:ext uri="{BB962C8B-B14F-4D97-AF65-F5344CB8AC3E}">
        <p14:creationId xmlns:p14="http://schemas.microsoft.com/office/powerpoint/2010/main" val="925361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24032"/>
            <a:ext cx="10515600" cy="4351338"/>
          </a:xfrm>
        </p:spPr>
        <p:txBody>
          <a:bodyPr/>
          <a:lstStyle/>
          <a:p>
            <a:endParaRPr lang="en-US" dirty="0"/>
          </a:p>
          <a:p>
            <a:endParaRPr lang="en-US" dirty="0"/>
          </a:p>
        </p:txBody>
      </p:sp>
      <p:sp>
        <p:nvSpPr>
          <p:cNvPr id="4" name="Rounded Rectangle 3"/>
          <p:cNvSpPr/>
          <p:nvPr/>
        </p:nvSpPr>
        <p:spPr>
          <a:xfrm>
            <a:off x="992221" y="1205344"/>
            <a:ext cx="10361579" cy="4447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Cutting across the conditions that facilitate supportive faculty-student relationships is effort on the part of faculty to humanize the mentoring relationship and engage on common ground.</a:t>
            </a:r>
          </a:p>
          <a:p>
            <a:endParaRPr lang="en-US" sz="2200" dirty="0"/>
          </a:p>
        </p:txBody>
      </p:sp>
    </p:spTree>
    <p:extLst>
      <p:ext uri="{BB962C8B-B14F-4D97-AF65-F5344CB8AC3E}">
        <p14:creationId xmlns:p14="http://schemas.microsoft.com/office/powerpoint/2010/main" val="2770231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88972-D764-9847-AF7A-3FA1046FB09F}"/>
              </a:ext>
            </a:extLst>
          </p:cNvPr>
          <p:cNvPicPr>
            <a:picLocks noChangeAspect="1"/>
          </p:cNvPicPr>
          <p:nvPr/>
        </p:nvPicPr>
        <p:blipFill>
          <a:blip r:embed="rId2"/>
          <a:stretch>
            <a:fillRect/>
          </a:stretch>
        </p:blipFill>
        <p:spPr>
          <a:xfrm>
            <a:off x="983901" y="321270"/>
            <a:ext cx="10585799" cy="5130800"/>
          </a:xfrm>
          <a:prstGeom prst="rect">
            <a:avLst/>
          </a:prstGeom>
        </p:spPr>
      </p:pic>
      <p:sp>
        <p:nvSpPr>
          <p:cNvPr id="5" name="TextBox 4">
            <a:extLst>
              <a:ext uri="{FF2B5EF4-FFF2-40B4-BE49-F238E27FC236}">
                <a16:creationId xmlns:a16="http://schemas.microsoft.com/office/drawing/2014/main" id="{88F82974-68AE-174E-BA1F-E7B06A883E5E}"/>
              </a:ext>
            </a:extLst>
          </p:cNvPr>
          <p:cNvSpPr txBox="1"/>
          <p:nvPr/>
        </p:nvSpPr>
        <p:spPr>
          <a:xfrm>
            <a:off x="1324283" y="5613400"/>
            <a:ext cx="8808052" cy="923330"/>
          </a:xfrm>
          <a:prstGeom prst="rect">
            <a:avLst/>
          </a:prstGeom>
          <a:noFill/>
        </p:spPr>
        <p:txBody>
          <a:bodyPr wrap="none" rtlCol="0">
            <a:spAutoFit/>
          </a:bodyPr>
          <a:lstStyle/>
          <a:p>
            <a:r>
              <a:rPr lang="en-US" dirty="0"/>
              <a:t>From:  Julie Posselt (2018): Normalizing Struggle: Dimensions of Faculty Support</a:t>
            </a:r>
          </a:p>
          <a:p>
            <a:r>
              <a:rPr lang="en-US" dirty="0"/>
              <a:t>for Doctoral Students and Implications for Persistence and Well-Being, The Journal of Higher</a:t>
            </a:r>
          </a:p>
          <a:p>
            <a:r>
              <a:rPr lang="en-US" dirty="0"/>
              <a:t>Education, DOI: 10.1080/00221546.2018.1449080</a:t>
            </a:r>
          </a:p>
        </p:txBody>
      </p:sp>
    </p:spTree>
    <p:extLst>
      <p:ext uri="{BB962C8B-B14F-4D97-AF65-F5344CB8AC3E}">
        <p14:creationId xmlns:p14="http://schemas.microsoft.com/office/powerpoint/2010/main" val="4228612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Discussion</a:t>
            </a:r>
            <a:endParaRPr lang="en-US" dirty="0"/>
          </a:p>
        </p:txBody>
      </p:sp>
      <p:sp>
        <p:nvSpPr>
          <p:cNvPr id="3" name="Content Placeholder 2"/>
          <p:cNvSpPr>
            <a:spLocks noGrp="1"/>
          </p:cNvSpPr>
          <p:nvPr>
            <p:ph idx="1"/>
          </p:nvPr>
        </p:nvSpPr>
        <p:spPr>
          <a:xfrm>
            <a:off x="838200" y="1825625"/>
            <a:ext cx="10001596" cy="4351338"/>
          </a:xfrm>
        </p:spPr>
        <p:txBody>
          <a:bodyPr>
            <a:normAutofit/>
          </a:bodyPr>
          <a:lstStyle/>
          <a:p>
            <a:r>
              <a:rPr lang="en-US" dirty="0"/>
              <a:t>In competitive environments and those with opaque standards of excellence, social comparison may be especially common </a:t>
            </a:r>
            <a:br>
              <a:rPr lang="en-US" dirty="0"/>
            </a:br>
            <a:r>
              <a:rPr lang="en-US" sz="1800" dirty="0"/>
              <a:t>(Dijkstra, Kuyper, van der </a:t>
            </a:r>
            <a:r>
              <a:rPr lang="en-US" sz="1800" dirty="0" err="1"/>
              <a:t>Werf</a:t>
            </a:r>
            <a:r>
              <a:rPr lang="en-US" sz="1800" dirty="0"/>
              <a:t>, </a:t>
            </a:r>
            <a:r>
              <a:rPr lang="en-US" sz="1800" dirty="0" err="1"/>
              <a:t>Buunk</a:t>
            </a:r>
            <a:r>
              <a:rPr lang="en-US" sz="1800" dirty="0"/>
              <a:t>, &amp; van der Zee, 2008).</a:t>
            </a:r>
          </a:p>
          <a:p>
            <a:r>
              <a:rPr lang="en-US" dirty="0"/>
              <a:t>Supportive relationships may buffer students from environmental risk factors such as racial discrimination &amp; the isolation that accompanies it.</a:t>
            </a:r>
          </a:p>
          <a:p>
            <a:r>
              <a:rPr lang="en-US" dirty="0"/>
              <a:t>Faculty support can protect the senses of competency, belonging, and autonomy that are important for motivation, but which are easily compromised in graduate school.</a:t>
            </a:r>
          </a:p>
          <a:p>
            <a:endParaRPr lang="en-US" i="1" dirty="0"/>
          </a:p>
          <a:p>
            <a:endParaRPr lang="en-US" dirty="0"/>
          </a:p>
          <a:p>
            <a:endParaRPr lang="en-US" dirty="0"/>
          </a:p>
        </p:txBody>
      </p:sp>
    </p:spTree>
    <p:extLst>
      <p:ext uri="{BB962C8B-B14F-4D97-AF65-F5344CB8AC3E}">
        <p14:creationId xmlns:p14="http://schemas.microsoft.com/office/powerpoint/2010/main" val="1116664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2440" y="111125"/>
            <a:ext cx="10515600" cy="1325563"/>
          </a:xfrm>
        </p:spPr>
        <p:txBody>
          <a:bodyPr/>
          <a:lstStyle/>
          <a:p>
            <a:r>
              <a:rPr lang="en-US" b="1" dirty="0"/>
              <a:t>Conclusions</a:t>
            </a:r>
          </a:p>
        </p:txBody>
      </p:sp>
      <p:sp>
        <p:nvSpPr>
          <p:cNvPr id="7" name="Content Placeholder 6"/>
          <p:cNvSpPr>
            <a:spLocks noGrp="1"/>
          </p:cNvSpPr>
          <p:nvPr>
            <p:ph idx="1"/>
          </p:nvPr>
        </p:nvSpPr>
        <p:spPr>
          <a:xfrm>
            <a:off x="5928358" y="1165860"/>
            <a:ext cx="6050282" cy="5334000"/>
          </a:xfrm>
        </p:spPr>
        <p:txBody>
          <a:bodyPr>
            <a:normAutofit/>
          </a:bodyPr>
          <a:lstStyle/>
          <a:p>
            <a:r>
              <a:rPr lang="en-US" sz="2200" dirty="0"/>
              <a:t>Individual and socio-organizational factors are intertwined through experiences of key relationships.</a:t>
            </a:r>
          </a:p>
          <a:p>
            <a:r>
              <a:rPr lang="en-US" sz="2200" dirty="0"/>
              <a:t>Responsibility for establishing perceptions of support start with faculty. They have power, they need to take the lead. Establishing shared expectations is also important.</a:t>
            </a:r>
          </a:p>
          <a:p>
            <a:pPr marL="228600" lvl="1">
              <a:spcBef>
                <a:spcPts val="1000"/>
              </a:spcBef>
            </a:pPr>
            <a:r>
              <a:rPr lang="en-US" sz="2200" dirty="0"/>
              <a:t>Educators should attune themselves to &amp; address factors associated with wellbeing. </a:t>
            </a:r>
          </a:p>
          <a:p>
            <a:pPr lvl="1"/>
            <a:r>
              <a:rPr lang="en-US" sz="2200" dirty="0"/>
              <a:t>Funding relative to cost of living</a:t>
            </a:r>
          </a:p>
          <a:p>
            <a:pPr lvl="1"/>
            <a:r>
              <a:rPr lang="en-US" sz="2200" dirty="0"/>
              <a:t>Discrimination in the micro-contexts that shape graduate student experience</a:t>
            </a:r>
          </a:p>
          <a:p>
            <a:pPr lvl="1"/>
            <a:r>
              <a:rPr lang="en-US" sz="2200" dirty="0"/>
              <a:t>Quality of interactions  &amp; relationships</a:t>
            </a:r>
          </a:p>
          <a:p>
            <a:pPr lvl="1"/>
            <a:r>
              <a:rPr lang="en-US" sz="2200" dirty="0"/>
              <a:t>Health behaviors matter</a:t>
            </a:r>
          </a:p>
          <a:p>
            <a:pPr lvl="1"/>
            <a:r>
              <a:rPr lang="en-US" sz="2200" dirty="0"/>
              <a:t>Resilience to struggle, rejection, failure</a:t>
            </a:r>
          </a:p>
        </p:txBody>
      </p:sp>
      <p:pic>
        <p:nvPicPr>
          <p:cNvPr id="2" name="Picture 1"/>
          <p:cNvPicPr>
            <a:picLocks noChangeAspect="1"/>
          </p:cNvPicPr>
          <p:nvPr/>
        </p:nvPicPr>
        <p:blipFill>
          <a:blip r:embed="rId3"/>
          <a:stretch>
            <a:fillRect/>
          </a:stretch>
        </p:blipFill>
        <p:spPr>
          <a:xfrm>
            <a:off x="554821" y="1165860"/>
            <a:ext cx="5291157" cy="5334000"/>
          </a:xfrm>
          <a:prstGeom prst="rect">
            <a:avLst/>
          </a:prstGeom>
        </p:spPr>
      </p:pic>
    </p:spTree>
    <p:extLst>
      <p:ext uri="{BB962C8B-B14F-4D97-AF65-F5344CB8AC3E}">
        <p14:creationId xmlns:p14="http://schemas.microsoft.com/office/powerpoint/2010/main" val="1953493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Julie R. Posselt</a:t>
            </a:r>
          </a:p>
          <a:p>
            <a:pPr marL="0" marR="0" lvl="0" indent="0" defTabSz="914400" eaLnBrk="1" fontAlgn="auto" latinLnBrk="0" hangingPunct="1">
              <a:lnSpc>
                <a:spcPct val="100000"/>
              </a:lnSpc>
              <a:spcBef>
                <a:spcPts val="0"/>
              </a:spcBef>
              <a:spcAft>
                <a:spcPts val="0"/>
              </a:spcAft>
              <a:buClrTx/>
              <a:buSzTx/>
              <a:buFontTx/>
              <a:buNone/>
              <a:tabLst/>
              <a:defRPr/>
            </a:pPr>
            <a:r>
              <a:rPr lang="en-US" dirty="0" err="1"/>
              <a:t>jrposselt@gmail.com</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a:t>
            </a:r>
            <a:r>
              <a:rPr lang="en-US" dirty="0" err="1"/>
              <a:t>JuliePosselt</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705516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283" y="365125"/>
            <a:ext cx="11283782" cy="1325563"/>
          </a:xfrm>
        </p:spPr>
        <p:txBody>
          <a:bodyPr>
            <a:normAutofit/>
          </a:bodyPr>
          <a:lstStyle/>
          <a:p>
            <a:r>
              <a:rPr lang="en-US" sz="2900" dirty="0"/>
              <a:t>Motivation: </a:t>
            </a:r>
            <a:br>
              <a:rPr lang="en-US" dirty="0"/>
            </a:br>
            <a:r>
              <a:rPr lang="en-US" dirty="0"/>
              <a:t>Institutional Change in STEM Graduate Education</a:t>
            </a:r>
          </a:p>
        </p:txBody>
      </p:sp>
      <p:sp>
        <p:nvSpPr>
          <p:cNvPr id="3" name="Content Placeholder 2"/>
          <p:cNvSpPr>
            <a:spLocks noGrp="1"/>
          </p:cNvSpPr>
          <p:nvPr>
            <p:ph idx="1"/>
          </p:nvPr>
        </p:nvSpPr>
        <p:spPr>
          <a:xfrm>
            <a:off x="518338" y="1825625"/>
            <a:ext cx="10959671" cy="4351338"/>
          </a:xfrm>
        </p:spPr>
        <p:txBody>
          <a:bodyPr>
            <a:normAutofit fontScale="92500" lnSpcReduction="10000"/>
          </a:bodyPr>
          <a:lstStyle/>
          <a:p>
            <a:r>
              <a:rPr lang="en-US" i="1" dirty="0"/>
              <a:t>Structures that promote diversity: </a:t>
            </a:r>
            <a:r>
              <a:rPr lang="en-US" dirty="0"/>
              <a:t>Who is present/ absent? At what rates?</a:t>
            </a:r>
          </a:p>
          <a:p>
            <a:r>
              <a:rPr lang="en-US" i="1" dirty="0"/>
              <a:t>Cultures that promote inclusion: </a:t>
            </a:r>
            <a:r>
              <a:rPr lang="en-US" dirty="0"/>
              <a:t>Whose interests &amp; needs are served by typical practices and norms?</a:t>
            </a:r>
          </a:p>
          <a:p>
            <a:r>
              <a:rPr lang="en-US" dirty="0"/>
              <a:t>Education that promotes equitable outcomes.</a:t>
            </a:r>
          </a:p>
          <a:p>
            <a:pPr marL="457200" lvl="1" indent="0">
              <a:buNone/>
            </a:pPr>
            <a:endParaRPr lang="en-US" dirty="0"/>
          </a:p>
          <a:p>
            <a:r>
              <a:rPr lang="en-US" dirty="0"/>
              <a:t>Whereas most undergraduates experience the campus as the most salient context, graduate student learning and life are at the levels of the department, lab/group, and individual advising and mentoring relationships.</a:t>
            </a:r>
          </a:p>
          <a:p>
            <a:r>
              <a:rPr lang="en-US" dirty="0"/>
              <a:t>We’ll create more sustainable patterns of participation when we critically reflect upon the worlds that students inhabit and how to make them more humane.</a:t>
            </a:r>
          </a:p>
        </p:txBody>
      </p:sp>
    </p:spTree>
    <p:extLst>
      <p:ext uri="{BB962C8B-B14F-4D97-AF65-F5344CB8AC3E}">
        <p14:creationId xmlns:p14="http://schemas.microsoft.com/office/powerpoint/2010/main" val="27169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900" dirty="0"/>
              <a:t>Motivation:</a:t>
            </a:r>
            <a:br>
              <a:rPr lang="en-US" dirty="0"/>
            </a:br>
            <a:r>
              <a:rPr lang="en-US" dirty="0"/>
              <a:t>Graduate Student Mental Health</a:t>
            </a:r>
          </a:p>
        </p:txBody>
      </p:sp>
      <p:sp>
        <p:nvSpPr>
          <p:cNvPr id="8" name="Content Placeholder 7"/>
          <p:cNvSpPr>
            <a:spLocks noGrp="1"/>
          </p:cNvSpPr>
          <p:nvPr>
            <p:ph idx="1"/>
          </p:nvPr>
        </p:nvSpPr>
        <p:spPr>
          <a:xfrm>
            <a:off x="838200" y="1571443"/>
            <a:ext cx="10248900" cy="4183380"/>
          </a:xfrm>
        </p:spPr>
        <p:txBody>
          <a:bodyPr>
            <a:normAutofit/>
          </a:bodyPr>
          <a:lstStyle/>
          <a:p>
            <a:r>
              <a:rPr lang="en-US" dirty="0"/>
              <a:t>Rising rates of undergraduate depression &amp; anxiety diagnoses</a:t>
            </a:r>
          </a:p>
          <a:p>
            <a:r>
              <a:rPr lang="en-US" dirty="0"/>
              <a:t>Rising demand for treatment in undergraduate counseling centers</a:t>
            </a:r>
            <a:r>
              <a:rPr lang="en-US" baseline="30000" dirty="0"/>
              <a:t>1</a:t>
            </a:r>
          </a:p>
          <a:p>
            <a:r>
              <a:rPr lang="en-US" dirty="0"/>
              <a:t>Untreated mental illness contributes to graduate student dropout</a:t>
            </a:r>
            <a:r>
              <a:rPr lang="en-US" baseline="30000" dirty="0"/>
              <a:t>2</a:t>
            </a:r>
            <a:r>
              <a:rPr lang="en-US" dirty="0"/>
              <a:t> </a:t>
            </a:r>
          </a:p>
          <a:p>
            <a:r>
              <a:rPr lang="en-US" dirty="0"/>
              <a:t>Dearth of multi-institutional, multi-disciplinary research about mental health in graduate education</a:t>
            </a:r>
          </a:p>
          <a:p>
            <a:endParaRPr lang="en-US" dirty="0"/>
          </a:p>
          <a:p>
            <a:r>
              <a:rPr lang="en-US" dirty="0"/>
              <a:t>Costs for: Students, Their scholarship, Health of scholarly communities, Institutional financial interests, and the Labor market.</a:t>
            </a:r>
          </a:p>
        </p:txBody>
      </p:sp>
      <p:sp>
        <p:nvSpPr>
          <p:cNvPr id="9" name="TextBox 8"/>
          <p:cNvSpPr txBox="1"/>
          <p:nvPr/>
        </p:nvSpPr>
        <p:spPr>
          <a:xfrm>
            <a:off x="457200" y="5837274"/>
            <a:ext cx="5207195" cy="646331"/>
          </a:xfrm>
          <a:prstGeom prst="rect">
            <a:avLst/>
          </a:prstGeom>
          <a:noFill/>
        </p:spPr>
        <p:txBody>
          <a:bodyPr wrap="none" rtlCol="0">
            <a:spAutoFit/>
          </a:bodyPr>
          <a:lstStyle/>
          <a:p>
            <a:r>
              <a:rPr lang="en-US" dirty="0"/>
              <a:t>1 American College Health Association, 2012</a:t>
            </a:r>
          </a:p>
          <a:p>
            <a:r>
              <a:rPr lang="en-US" dirty="0"/>
              <a:t>2 Turner &amp; Berry, 2000; Wilson, Mason, &amp; Ewing, 1997</a:t>
            </a:r>
            <a:r>
              <a:rPr lang="en-US" dirty="0">
                <a:effectLst/>
              </a:rPr>
              <a:t> </a:t>
            </a:r>
            <a:endParaRPr lang="en-US" dirty="0"/>
          </a:p>
        </p:txBody>
      </p:sp>
    </p:spTree>
    <p:extLst>
      <p:ext uri="{BB962C8B-B14F-4D97-AF65-F5344CB8AC3E}">
        <p14:creationId xmlns:p14="http://schemas.microsoft.com/office/powerpoint/2010/main" val="580204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673946"/>
            <a:ext cx="10515600" cy="1325563"/>
          </a:xfrm>
        </p:spPr>
        <p:txBody>
          <a:bodyPr>
            <a:normAutofit fontScale="90000"/>
          </a:bodyPr>
          <a:lstStyle/>
          <a:p>
            <a:r>
              <a:rPr lang="en-US" sz="2800" dirty="0"/>
              <a:t>Literature: </a:t>
            </a:r>
            <a:br>
              <a:rPr lang="en-US" dirty="0"/>
            </a:br>
            <a:r>
              <a:rPr lang="en-US" sz="5300" dirty="0"/>
              <a:t>Families of </a:t>
            </a:r>
            <a:br>
              <a:rPr lang="en-US" sz="5300" dirty="0"/>
            </a:br>
            <a:r>
              <a:rPr lang="en-US" sz="5300" dirty="0"/>
              <a:t>risk factors</a:t>
            </a:r>
          </a:p>
        </p:txBody>
      </p:sp>
      <p:sp>
        <p:nvSpPr>
          <p:cNvPr id="6" name="Rectangle 5"/>
          <p:cNvSpPr/>
          <p:nvPr/>
        </p:nvSpPr>
        <p:spPr>
          <a:xfrm>
            <a:off x="-356235" y="2791530"/>
            <a:ext cx="2560320" cy="1569660"/>
          </a:xfrm>
          <a:prstGeom prst="rect">
            <a:avLst/>
          </a:prstGeom>
        </p:spPr>
        <p:txBody>
          <a:bodyPr wrap="square">
            <a:spAutoFit/>
          </a:bodyPr>
          <a:lstStyle/>
          <a:p>
            <a:pPr lvl="1"/>
            <a:r>
              <a:rPr lang="en-US" sz="2400" dirty="0"/>
              <a:t>May also reflect patterns of self-selection.</a:t>
            </a:r>
          </a:p>
        </p:txBody>
      </p:sp>
      <p:sp>
        <p:nvSpPr>
          <p:cNvPr id="9" name="TextBox 8"/>
          <p:cNvSpPr txBox="1"/>
          <p:nvPr/>
        </p:nvSpPr>
        <p:spPr>
          <a:xfrm>
            <a:off x="10485501" y="3099091"/>
            <a:ext cx="2185670" cy="1200329"/>
          </a:xfrm>
          <a:prstGeom prst="rect">
            <a:avLst/>
          </a:prstGeom>
          <a:noFill/>
        </p:spPr>
        <p:txBody>
          <a:bodyPr wrap="square" rtlCol="0">
            <a:spAutoFit/>
          </a:bodyPr>
          <a:lstStyle/>
          <a:p>
            <a:r>
              <a:rPr lang="en-US" sz="2400" dirty="0"/>
              <a:t>May also be secondary outcomes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0" y="673946"/>
            <a:ext cx="10704576" cy="6048926"/>
          </a:xfrm>
          <a:prstGeom prst="rect">
            <a:avLst/>
          </a:prstGeom>
        </p:spPr>
      </p:pic>
    </p:spTree>
    <p:extLst>
      <p:ext uri="{BB962C8B-B14F-4D97-AF65-F5344CB8AC3E}">
        <p14:creationId xmlns:p14="http://schemas.microsoft.com/office/powerpoint/2010/main" val="885148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86740" y="308186"/>
            <a:ext cx="10568940" cy="1634914"/>
          </a:xfrm>
        </p:spPr>
        <p:txBody>
          <a:bodyPr>
            <a:normAutofit fontScale="90000"/>
          </a:bodyPr>
          <a:lstStyle/>
          <a:p>
            <a:r>
              <a:rPr lang="en-US" sz="2800" dirty="0"/>
              <a:t>Literature: </a:t>
            </a:r>
            <a:br>
              <a:rPr lang="en-US" dirty="0"/>
            </a:br>
            <a:r>
              <a:rPr lang="en-US" sz="5300" dirty="0"/>
              <a:t>Families of </a:t>
            </a:r>
            <a:br>
              <a:rPr lang="en-US" sz="5300" dirty="0"/>
            </a:br>
            <a:r>
              <a:rPr lang="en-US" sz="5300" dirty="0"/>
              <a:t>risk factors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0" y="165100"/>
            <a:ext cx="10704576" cy="6504432"/>
          </a:xfrm>
          <a:prstGeom prst="rect">
            <a:avLst/>
          </a:prstGeom>
        </p:spPr>
      </p:pic>
    </p:spTree>
    <p:extLst>
      <p:ext uri="{BB962C8B-B14F-4D97-AF65-F5344CB8AC3E}">
        <p14:creationId xmlns:p14="http://schemas.microsoft.com/office/powerpoint/2010/main" val="1343987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Limitations of prior research</a:t>
            </a:r>
          </a:p>
        </p:txBody>
      </p:sp>
      <p:sp>
        <p:nvSpPr>
          <p:cNvPr id="3" name="Content Placeholder 2"/>
          <p:cNvSpPr>
            <a:spLocks noGrp="1"/>
          </p:cNvSpPr>
          <p:nvPr>
            <p:ph idx="1"/>
          </p:nvPr>
        </p:nvSpPr>
        <p:spPr>
          <a:xfrm>
            <a:off x="838200" y="1818975"/>
            <a:ext cx="10515600" cy="4351338"/>
          </a:xfrm>
        </p:spPr>
        <p:txBody>
          <a:bodyPr>
            <a:noAutofit/>
          </a:bodyPr>
          <a:lstStyle/>
          <a:p>
            <a:r>
              <a:rPr lang="en-US" b="1" dirty="0"/>
              <a:t>Inattention to context &amp; key relationships</a:t>
            </a:r>
          </a:p>
          <a:p>
            <a:r>
              <a:rPr lang="en-US" b="1" dirty="0"/>
              <a:t>Sampling</a:t>
            </a:r>
          </a:p>
          <a:p>
            <a:pPr lvl="1"/>
            <a:r>
              <a:rPr lang="en-US" sz="2800" dirty="0"/>
              <a:t>Non-random, often single institution samples</a:t>
            </a:r>
          </a:p>
          <a:p>
            <a:pPr lvl="1"/>
            <a:r>
              <a:rPr lang="en-US" sz="2800" dirty="0"/>
              <a:t>Studies isolated to one or a small handful of disciplines/ fields of study.</a:t>
            </a:r>
          </a:p>
          <a:p>
            <a:r>
              <a:rPr lang="en-US" b="1" dirty="0"/>
              <a:t>Construct validity </a:t>
            </a:r>
          </a:p>
          <a:p>
            <a:pPr lvl="1"/>
            <a:r>
              <a:rPr lang="en-US" sz="2800" dirty="0"/>
              <a:t>Most studies rely upon self-reported survey data about how one ”feels” (e.g., subjective well-being)</a:t>
            </a:r>
          </a:p>
          <a:p>
            <a:pPr lvl="1"/>
            <a:r>
              <a:rPr lang="en-US" sz="2800" dirty="0"/>
              <a:t>Subjective indicators do not account for behavioral and normative dimensions of depression &amp; anxiety </a:t>
            </a:r>
            <a:r>
              <a:rPr lang="en-US" sz="2000" dirty="0"/>
              <a:t>(Perring, 2010).</a:t>
            </a:r>
          </a:p>
        </p:txBody>
      </p:sp>
    </p:spTree>
    <p:extLst>
      <p:ext uri="{BB962C8B-B14F-4D97-AF65-F5344CB8AC3E}">
        <p14:creationId xmlns:p14="http://schemas.microsoft.com/office/powerpoint/2010/main" val="460873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772E46-085C-D94D-92B2-A0F8158D3B85}"/>
              </a:ext>
            </a:extLst>
          </p:cNvPr>
          <p:cNvPicPr>
            <a:picLocks noChangeAspect="1"/>
          </p:cNvPicPr>
          <p:nvPr/>
        </p:nvPicPr>
        <p:blipFill>
          <a:blip r:embed="rId3"/>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2E8CC42-D0BC-9341-B310-452695BB30B6}"/>
              </a:ext>
            </a:extLst>
          </p:cNvPr>
          <p:cNvSpPr txBox="1"/>
          <p:nvPr/>
        </p:nvSpPr>
        <p:spPr>
          <a:xfrm>
            <a:off x="4426527" y="1808018"/>
            <a:ext cx="4447309" cy="3345873"/>
          </a:xfrm>
          <a:prstGeom prst="rect">
            <a:avLst/>
          </a:prstGeom>
          <a:noFill/>
        </p:spPr>
        <p:txBody>
          <a:bodyPr wrap="square" rtlCol="0">
            <a:spAutoFit/>
          </a:bodyPr>
          <a:lstStyle/>
          <a:p>
            <a:endParaRPr lang="en-US" dirty="0"/>
          </a:p>
        </p:txBody>
      </p:sp>
      <p:sp>
        <p:nvSpPr>
          <p:cNvPr id="13" name="Content Placeholder 5">
            <a:extLst>
              <a:ext uri="{FF2B5EF4-FFF2-40B4-BE49-F238E27FC236}">
                <a16:creationId xmlns:a16="http://schemas.microsoft.com/office/drawing/2014/main" id="{C335990A-0A3F-1F41-884C-D31C5AD014E4}"/>
              </a:ext>
            </a:extLst>
          </p:cNvPr>
          <p:cNvSpPr txBox="1">
            <a:spLocks/>
          </p:cNvSpPr>
          <p:nvPr/>
        </p:nvSpPr>
        <p:spPr>
          <a:xfrm>
            <a:off x="2745213" y="790414"/>
            <a:ext cx="7809936" cy="4977862"/>
          </a:xfrm>
          <a:prstGeom prst="rect">
            <a:avLst/>
          </a:prstGeom>
          <a:solidFill>
            <a:schemeClr val="bg1">
              <a:alpha val="75000"/>
            </a:schemeClr>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r>
              <a:rPr lang="en-US" sz="3200" dirty="0"/>
              <a:t>-How do risks of depression and anxiety vary by social and disciplinary backgrounds? </a:t>
            </a:r>
          </a:p>
          <a:p>
            <a:r>
              <a:rPr lang="en-US" sz="3200" dirty="0"/>
              <a:t>-How do perceptions of support, discrimination, and competitiveness associate with probabilities of positive screenings for depression and anxiety?</a:t>
            </a:r>
          </a:p>
          <a:p>
            <a:r>
              <a:rPr lang="en-US" sz="3200" dirty="0"/>
              <a:t>-To what extent do support from family and friends, and perceived competitiveness in classes, moderate relationships of discrimination with depression and anxiety?</a:t>
            </a:r>
          </a:p>
          <a:p>
            <a:endParaRPr lang="en-US" sz="2400" dirty="0"/>
          </a:p>
        </p:txBody>
      </p:sp>
    </p:spTree>
    <p:extLst>
      <p:ext uri="{BB962C8B-B14F-4D97-AF65-F5344CB8AC3E}">
        <p14:creationId xmlns:p14="http://schemas.microsoft.com/office/powerpoint/2010/main" val="399339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9929</TotalTime>
  <Words>3968</Words>
  <Application>Microsoft Macintosh PowerPoint</Application>
  <PresentationFormat>Widescreen</PresentationFormat>
  <Paragraphs>451</Paragraphs>
  <Slides>38</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ＭＳ 明朝</vt:lpstr>
      <vt:lpstr>Arial</vt:lpstr>
      <vt:lpstr>Calibri</vt:lpstr>
      <vt:lpstr>Calibri Light</vt:lpstr>
      <vt:lpstr>Cambria</vt:lpstr>
      <vt:lpstr>Oriya MN</vt:lpstr>
      <vt:lpstr>Times New Roman</vt:lpstr>
      <vt:lpstr>Office Theme</vt:lpstr>
      <vt:lpstr>Mental Health in Graduate Education:  What Faculty, Friends, and Family Can Do</vt:lpstr>
      <vt:lpstr>Acknowledgements</vt:lpstr>
      <vt:lpstr>Lydia</vt:lpstr>
      <vt:lpstr>Motivation:  Institutional Change in STEM Graduate Education</vt:lpstr>
      <vt:lpstr>Motivation: Graduate Student Mental Health</vt:lpstr>
      <vt:lpstr>Literature:  Families of  risk factors</vt:lpstr>
      <vt:lpstr>Literature:  Families of  risk factors</vt:lpstr>
      <vt:lpstr>Limitations of prior research</vt:lpstr>
      <vt:lpstr>PowerPoint Presentation</vt:lpstr>
      <vt:lpstr>PowerPoint Presentation</vt:lpstr>
      <vt:lpstr>Theoretical perspectives</vt:lpstr>
      <vt:lpstr>Concurrent mixed methods research design</vt:lpstr>
      <vt:lpstr>Methods: Healthy Minds Study</vt:lpstr>
      <vt:lpstr>Methods: Dependent Variables</vt:lpstr>
      <vt:lpstr>PowerPoint Presentation</vt:lpstr>
      <vt:lpstr>Methods: Data Analyses</vt:lpstr>
      <vt:lpstr>Findings:  Cluster analysis &amp; logistic regression</vt:lpstr>
      <vt:lpstr>PowerPoint Presentation</vt:lpstr>
      <vt:lpstr>PowerPoint Presentation</vt:lpstr>
      <vt:lpstr>PowerPoint Presentation</vt:lpstr>
      <vt:lpstr>PowerPoint Presentation</vt:lpstr>
      <vt:lpstr>PowerPoint Presentation</vt:lpstr>
      <vt:lpstr>What can family and friends do to support graduate students?</vt:lpstr>
      <vt:lpstr>Straightforward, honest communication is best. </vt:lpstr>
      <vt:lpstr>You can offer support to a friend or family member struggling with mental health with these simple actions:</vt:lpstr>
      <vt:lpstr>PowerPoint Presentation</vt:lpstr>
      <vt:lpstr>Distinctive features of doctoral education</vt:lpstr>
      <vt:lpstr>PowerPoint Presentation</vt:lpstr>
      <vt:lpstr>PowerPoint Presentation</vt:lpstr>
      <vt:lpstr>PowerPoint Presentation</vt:lpstr>
      <vt:lpstr>PowerPoint Presentation</vt:lpstr>
      <vt:lpstr>Findings: What do faculty do to facilitate supportive faculty-student relationships?</vt:lpstr>
      <vt:lpstr>Findings: What do faculty do to facilitate supportive faculty-student relationships?</vt:lpstr>
      <vt:lpstr>PowerPoint Presentation</vt:lpstr>
      <vt:lpstr>PowerPoint Presentation</vt:lpstr>
      <vt:lpstr>Discussion</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Support and Student Wellbeing in STEM Graduate Programs</dc:title>
  <dc:creator>Julie Posselt</dc:creator>
  <cp:lastModifiedBy>Julie Posselt</cp:lastModifiedBy>
  <cp:revision>97</cp:revision>
  <dcterms:created xsi:type="dcterms:W3CDTF">2018-03-06T15:19:04Z</dcterms:created>
  <dcterms:modified xsi:type="dcterms:W3CDTF">2018-11-29T12:38:19Z</dcterms:modified>
</cp:coreProperties>
</file>