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83" r:id="rId2"/>
    <p:sldId id="284" r:id="rId3"/>
    <p:sldId id="505" r:id="rId4"/>
    <p:sldId id="535" r:id="rId5"/>
    <p:sldId id="480" r:id="rId6"/>
    <p:sldId id="481" r:id="rId7"/>
    <p:sldId id="536" r:id="rId8"/>
    <p:sldId id="498" r:id="rId9"/>
    <p:sldId id="503" r:id="rId10"/>
    <p:sldId id="510" r:id="rId11"/>
    <p:sldId id="500" r:id="rId12"/>
    <p:sldId id="525" r:id="rId13"/>
    <p:sldId id="508" r:id="rId14"/>
    <p:sldId id="506" r:id="rId15"/>
    <p:sldId id="507" r:id="rId16"/>
    <p:sldId id="485" r:id="rId17"/>
    <p:sldId id="486" r:id="rId18"/>
    <p:sldId id="519" r:id="rId19"/>
    <p:sldId id="520" r:id="rId20"/>
    <p:sldId id="495" r:id="rId21"/>
    <p:sldId id="497" r:id="rId22"/>
    <p:sldId id="496" r:id="rId23"/>
    <p:sldId id="521" r:id="rId24"/>
    <p:sldId id="513" r:id="rId25"/>
    <p:sldId id="514" r:id="rId26"/>
    <p:sldId id="515" r:id="rId27"/>
    <p:sldId id="518" r:id="rId28"/>
    <p:sldId id="414" r:id="rId29"/>
    <p:sldId id="526" r:id="rId30"/>
    <p:sldId id="527" r:id="rId31"/>
    <p:sldId id="531" r:id="rId32"/>
    <p:sldId id="532" r:id="rId33"/>
    <p:sldId id="530" r:id="rId34"/>
    <p:sldId id="529" r:id="rId35"/>
    <p:sldId id="533" r:id="rId36"/>
    <p:sldId id="511" r:id="rId37"/>
    <p:sldId id="512" r:id="rId38"/>
    <p:sldId id="430" r:id="rId39"/>
    <p:sldId id="53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ie"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964" autoAdjust="0"/>
    <p:restoredTop sz="94660"/>
  </p:normalViewPr>
  <p:slideViewPr>
    <p:cSldViewPr snapToGrid="0">
      <p:cViewPr varScale="1">
        <p:scale>
          <a:sx n="109" d="100"/>
          <a:sy n="109" d="100"/>
        </p:scale>
        <p:origin x="1296" y="12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ecology1\Documents\ITEST_Project\ITEST_report\data\all_dat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ecology1\Documents\ITEST_Project\ITEST_report\data\all_data.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ecology1\Documents\ITEST_Project\ITEST_report\data\all_data.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304620413014413E-2"/>
          <c:y val="2.4806990589590943E-2"/>
          <c:w val="0.57030200551854093"/>
          <c:h val="0.77321810383458178"/>
        </c:manualLayout>
      </c:layout>
      <c:lineChart>
        <c:grouping val="standard"/>
        <c:varyColors val="0"/>
        <c:ser>
          <c:idx val="0"/>
          <c:order val="0"/>
          <c:tx>
            <c:strRef>
              <c:f>'Average Data'!$A$12</c:f>
              <c:strCache>
                <c:ptCount val="1"/>
                <c:pt idx="0">
                  <c:v>Retain Self-efficacy</c:v>
                </c:pt>
              </c:strCache>
            </c:strRef>
          </c:tx>
          <c:marker>
            <c:symbol val="none"/>
          </c:marker>
          <c:cat>
            <c:strRef>
              <c:f>'Average Data'!$B$11:$G$11</c:f>
              <c:strCache>
                <c:ptCount val="6"/>
                <c:pt idx="0">
                  <c:v>Year 1 Pre</c:v>
                </c:pt>
                <c:pt idx="1">
                  <c:v>Year 1 Post</c:v>
                </c:pt>
                <c:pt idx="2">
                  <c:v>Year 2 Pre</c:v>
                </c:pt>
                <c:pt idx="3">
                  <c:v>Year 2 Post</c:v>
                </c:pt>
                <c:pt idx="4">
                  <c:v>Year 3 Pre</c:v>
                </c:pt>
                <c:pt idx="5">
                  <c:v>Year 3 Post</c:v>
                </c:pt>
              </c:strCache>
            </c:strRef>
          </c:cat>
          <c:val>
            <c:numRef>
              <c:f>'Average Data'!$B$12:$G$12</c:f>
              <c:numCache>
                <c:formatCode>0.00</c:formatCode>
                <c:ptCount val="6"/>
                <c:pt idx="0">
                  <c:v>3.1064935064935071</c:v>
                </c:pt>
                <c:pt idx="1">
                  <c:v>3.7545454545454549</c:v>
                </c:pt>
                <c:pt idx="2">
                  <c:v>3.3623376623376617</c:v>
                </c:pt>
                <c:pt idx="3">
                  <c:v>3.8727272727272717</c:v>
                </c:pt>
                <c:pt idx="4">
                  <c:v>3.4831168831168835</c:v>
                </c:pt>
                <c:pt idx="5">
                  <c:v>4.0194805194805197</c:v>
                </c:pt>
              </c:numCache>
            </c:numRef>
          </c:val>
          <c:smooth val="0"/>
          <c:extLst>
            <c:ext xmlns:c16="http://schemas.microsoft.com/office/drawing/2014/chart" uri="{C3380CC4-5D6E-409C-BE32-E72D297353CC}">
              <c16:uniqueId val="{00000000-8A0D-4B87-B6B2-F41ACEEEFE21}"/>
            </c:ext>
          </c:extLst>
        </c:ser>
        <c:ser>
          <c:idx val="1"/>
          <c:order val="1"/>
          <c:tx>
            <c:strRef>
              <c:f>'Average Data'!$A$13</c:f>
              <c:strCache>
                <c:ptCount val="1"/>
                <c:pt idx="0">
                  <c:v>Retain Career Planning</c:v>
                </c:pt>
              </c:strCache>
            </c:strRef>
          </c:tx>
          <c:spPr>
            <a:ln>
              <a:solidFill>
                <a:schemeClr val="accent4">
                  <a:lumMod val="60000"/>
                  <a:lumOff val="40000"/>
                </a:schemeClr>
              </a:solidFill>
            </a:ln>
          </c:spPr>
          <c:marker>
            <c:symbol val="none"/>
          </c:marker>
          <c:cat>
            <c:strRef>
              <c:f>'Average Data'!$B$11:$G$11</c:f>
              <c:strCache>
                <c:ptCount val="6"/>
                <c:pt idx="0">
                  <c:v>Year 1 Pre</c:v>
                </c:pt>
                <c:pt idx="1">
                  <c:v>Year 1 Post</c:v>
                </c:pt>
                <c:pt idx="2">
                  <c:v>Year 2 Pre</c:v>
                </c:pt>
                <c:pt idx="3">
                  <c:v>Year 2 Post</c:v>
                </c:pt>
                <c:pt idx="4">
                  <c:v>Year 3 Pre</c:v>
                </c:pt>
                <c:pt idx="5">
                  <c:v>Year 3 Post</c:v>
                </c:pt>
              </c:strCache>
            </c:strRef>
          </c:cat>
          <c:val>
            <c:numRef>
              <c:f>'Average Data'!$B$13:$G$13</c:f>
              <c:numCache>
                <c:formatCode>0.00</c:formatCode>
                <c:ptCount val="6"/>
                <c:pt idx="0">
                  <c:v>2.7402597402597402</c:v>
                </c:pt>
                <c:pt idx="1">
                  <c:v>3.1298701298701301</c:v>
                </c:pt>
                <c:pt idx="2">
                  <c:v>2.9272727272727268</c:v>
                </c:pt>
                <c:pt idx="3">
                  <c:v>3.2389610389610386</c:v>
                </c:pt>
                <c:pt idx="4">
                  <c:v>2.9870129870129869</c:v>
                </c:pt>
                <c:pt idx="5">
                  <c:v>3.4</c:v>
                </c:pt>
              </c:numCache>
            </c:numRef>
          </c:val>
          <c:smooth val="0"/>
          <c:extLst>
            <c:ext xmlns:c16="http://schemas.microsoft.com/office/drawing/2014/chart" uri="{C3380CC4-5D6E-409C-BE32-E72D297353CC}">
              <c16:uniqueId val="{00000001-8A0D-4B87-B6B2-F41ACEEEFE21}"/>
            </c:ext>
          </c:extLst>
        </c:ser>
        <c:ser>
          <c:idx val="3"/>
          <c:order val="2"/>
          <c:tx>
            <c:strRef>
              <c:f>'Average Data'!$A$15</c:f>
              <c:strCache>
                <c:ptCount val="1"/>
                <c:pt idx="0">
                  <c:v>Retain Work Hope</c:v>
                </c:pt>
              </c:strCache>
            </c:strRef>
          </c:tx>
          <c:spPr>
            <a:ln>
              <a:solidFill>
                <a:srgbClr val="C00000"/>
              </a:solidFill>
            </a:ln>
          </c:spPr>
          <c:marker>
            <c:symbol val="none"/>
          </c:marker>
          <c:cat>
            <c:strRef>
              <c:f>'Average Data'!$B$11:$G$11</c:f>
              <c:strCache>
                <c:ptCount val="6"/>
                <c:pt idx="0">
                  <c:v>Year 1 Pre</c:v>
                </c:pt>
                <c:pt idx="1">
                  <c:v>Year 1 Post</c:v>
                </c:pt>
                <c:pt idx="2">
                  <c:v>Year 2 Pre</c:v>
                </c:pt>
                <c:pt idx="3">
                  <c:v>Year 2 Post</c:v>
                </c:pt>
                <c:pt idx="4">
                  <c:v>Year 3 Pre</c:v>
                </c:pt>
                <c:pt idx="5">
                  <c:v>Year 3 Post</c:v>
                </c:pt>
              </c:strCache>
            </c:strRef>
          </c:cat>
          <c:val>
            <c:numRef>
              <c:f>'Average Data'!$B$15:$G$15</c:f>
              <c:numCache>
                <c:formatCode>0.00</c:formatCode>
                <c:ptCount val="6"/>
                <c:pt idx="0">
                  <c:v>2.9976190476190472</c:v>
                </c:pt>
                <c:pt idx="1">
                  <c:v>3.1345238095238095</c:v>
                </c:pt>
                <c:pt idx="2">
                  <c:v>3.0535714285714288</c:v>
                </c:pt>
                <c:pt idx="3">
                  <c:v>3.0928571428571434</c:v>
                </c:pt>
                <c:pt idx="4">
                  <c:v>3.0416666666666674</c:v>
                </c:pt>
                <c:pt idx="5">
                  <c:v>3.5226190476190471</c:v>
                </c:pt>
              </c:numCache>
            </c:numRef>
          </c:val>
          <c:smooth val="0"/>
          <c:extLst>
            <c:ext xmlns:c16="http://schemas.microsoft.com/office/drawing/2014/chart" uri="{C3380CC4-5D6E-409C-BE32-E72D297353CC}">
              <c16:uniqueId val="{00000003-8A0D-4B87-B6B2-F41ACEEEFE21}"/>
            </c:ext>
          </c:extLst>
        </c:ser>
        <c:dLbls>
          <c:showLegendKey val="0"/>
          <c:showVal val="0"/>
          <c:showCatName val="0"/>
          <c:showSerName val="0"/>
          <c:showPercent val="0"/>
          <c:showBubbleSize val="0"/>
        </c:dLbls>
        <c:smooth val="0"/>
        <c:axId val="226946432"/>
        <c:axId val="226948224"/>
      </c:lineChart>
      <c:catAx>
        <c:axId val="226946432"/>
        <c:scaling>
          <c:orientation val="minMax"/>
        </c:scaling>
        <c:delete val="0"/>
        <c:axPos val="b"/>
        <c:numFmt formatCode="General" sourceLinked="1"/>
        <c:majorTickMark val="out"/>
        <c:minorTickMark val="none"/>
        <c:tickLblPos val="nextTo"/>
        <c:crossAx val="226948224"/>
        <c:crosses val="autoZero"/>
        <c:auto val="1"/>
        <c:lblAlgn val="ctr"/>
        <c:lblOffset val="100"/>
        <c:noMultiLvlLbl val="0"/>
      </c:catAx>
      <c:valAx>
        <c:axId val="226948224"/>
        <c:scaling>
          <c:orientation val="minMax"/>
          <c:min val="2.5"/>
        </c:scaling>
        <c:delete val="0"/>
        <c:axPos val="l"/>
        <c:majorGridlines/>
        <c:numFmt formatCode="0.00" sourceLinked="1"/>
        <c:majorTickMark val="out"/>
        <c:minorTickMark val="none"/>
        <c:tickLblPos val="nextTo"/>
        <c:crossAx val="226946432"/>
        <c:crosses val="autoZero"/>
        <c:crossBetween val="between"/>
      </c:valAx>
    </c:plotArea>
    <c:legend>
      <c:legendPos val="r"/>
      <c:layout>
        <c:manualLayout>
          <c:xMode val="edge"/>
          <c:yMode val="edge"/>
          <c:x val="0.66538411064001612"/>
          <c:y val="0.16689413823272092"/>
          <c:w val="0.32179537653947105"/>
          <c:h val="0.58982283464566931"/>
        </c:manualLayout>
      </c:layout>
      <c:overlay val="0"/>
      <c:txPr>
        <a:bodyPr/>
        <a:lstStyle/>
        <a:p>
          <a:pPr>
            <a:defRPr sz="1400"/>
          </a:pPr>
          <a:endParaRPr lang="en-US"/>
        </a:p>
      </c:txPr>
    </c:legend>
    <c:plotVisOnly val="1"/>
    <c:dispBlanksAs val="gap"/>
    <c:showDLblsOverMax val="0"/>
  </c:chart>
  <c:spPr>
    <a:ln>
      <a:solidFill>
        <a:schemeClr val="accent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'Belief about Science'!$A$4</c:f>
              <c:strCache>
                <c:ptCount val="1"/>
                <c:pt idx="0">
                  <c:v>not very good at science</c:v>
                </c:pt>
              </c:strCache>
            </c:strRef>
          </c:tx>
          <c:spPr>
            <a:ln w="50800"/>
          </c:spPr>
          <c:marker>
            <c:symbol val="none"/>
          </c:marker>
          <c:cat>
            <c:strRef>
              <c:f>'Belief about Science'!$B$3:$G$3</c:f>
              <c:strCache>
                <c:ptCount val="6"/>
                <c:pt idx="0">
                  <c:v>Year 1 Pre</c:v>
                </c:pt>
                <c:pt idx="1">
                  <c:v>Year 1 Post</c:v>
                </c:pt>
                <c:pt idx="2">
                  <c:v>Year 2 Pre</c:v>
                </c:pt>
                <c:pt idx="3">
                  <c:v>Year 2 Post</c:v>
                </c:pt>
                <c:pt idx="4">
                  <c:v>Year 3 Pre</c:v>
                </c:pt>
                <c:pt idx="5">
                  <c:v>Year 3 Post</c:v>
                </c:pt>
              </c:strCache>
            </c:strRef>
          </c:cat>
          <c:val>
            <c:numRef>
              <c:f>'Belief about Science'!$B$4:$G$4</c:f>
              <c:numCache>
                <c:formatCode>General</c:formatCode>
                <c:ptCount val="6"/>
                <c:pt idx="0">
                  <c:v>8</c:v>
                </c:pt>
                <c:pt idx="1">
                  <c:v>2</c:v>
                </c:pt>
                <c:pt idx="2">
                  <c:v>5</c:v>
                </c:pt>
                <c:pt idx="3">
                  <c:v>3</c:v>
                </c:pt>
                <c:pt idx="4">
                  <c:v>0</c:v>
                </c:pt>
                <c:pt idx="5">
                  <c:v>0</c:v>
                </c:pt>
              </c:numCache>
            </c:numRef>
          </c:val>
          <c:smooth val="0"/>
          <c:extLst>
            <c:ext xmlns:c16="http://schemas.microsoft.com/office/drawing/2014/chart" uri="{C3380CC4-5D6E-409C-BE32-E72D297353CC}">
              <c16:uniqueId val="{00000000-429D-46A3-A085-A94401A41ECC}"/>
            </c:ext>
          </c:extLst>
        </c:ser>
        <c:ser>
          <c:idx val="1"/>
          <c:order val="1"/>
          <c:tx>
            <c:strRef>
              <c:f>'Belief about Science'!$A$5</c:f>
              <c:strCache>
                <c:ptCount val="1"/>
                <c:pt idx="0">
                  <c:v>not good at science</c:v>
                </c:pt>
              </c:strCache>
            </c:strRef>
          </c:tx>
          <c:spPr>
            <a:ln w="50800"/>
          </c:spPr>
          <c:marker>
            <c:symbol val="none"/>
          </c:marker>
          <c:cat>
            <c:strRef>
              <c:f>'Belief about Science'!$B$3:$G$3</c:f>
              <c:strCache>
                <c:ptCount val="6"/>
                <c:pt idx="0">
                  <c:v>Year 1 Pre</c:v>
                </c:pt>
                <c:pt idx="1">
                  <c:v>Year 1 Post</c:v>
                </c:pt>
                <c:pt idx="2">
                  <c:v>Year 2 Pre</c:v>
                </c:pt>
                <c:pt idx="3">
                  <c:v>Year 2 Post</c:v>
                </c:pt>
                <c:pt idx="4">
                  <c:v>Year 3 Pre</c:v>
                </c:pt>
                <c:pt idx="5">
                  <c:v>Year 3 Post</c:v>
                </c:pt>
              </c:strCache>
            </c:strRef>
          </c:cat>
          <c:val>
            <c:numRef>
              <c:f>'Belief about Science'!$B$5:$G$5</c:f>
              <c:numCache>
                <c:formatCode>General</c:formatCode>
                <c:ptCount val="6"/>
                <c:pt idx="0">
                  <c:v>21</c:v>
                </c:pt>
                <c:pt idx="1">
                  <c:v>18</c:v>
                </c:pt>
                <c:pt idx="2">
                  <c:v>16</c:v>
                </c:pt>
                <c:pt idx="3">
                  <c:v>8</c:v>
                </c:pt>
                <c:pt idx="4">
                  <c:v>5</c:v>
                </c:pt>
                <c:pt idx="5">
                  <c:v>3</c:v>
                </c:pt>
              </c:numCache>
            </c:numRef>
          </c:val>
          <c:smooth val="0"/>
          <c:extLst>
            <c:ext xmlns:c16="http://schemas.microsoft.com/office/drawing/2014/chart" uri="{C3380CC4-5D6E-409C-BE32-E72D297353CC}">
              <c16:uniqueId val="{00000001-429D-46A3-A085-A94401A41ECC}"/>
            </c:ext>
          </c:extLst>
        </c:ser>
        <c:ser>
          <c:idx val="2"/>
          <c:order val="2"/>
          <c:tx>
            <c:strRef>
              <c:f>'Belief about Science'!$A$6</c:f>
              <c:strCache>
                <c:ptCount val="1"/>
                <c:pt idx="0">
                  <c:v>good at science</c:v>
                </c:pt>
              </c:strCache>
            </c:strRef>
          </c:tx>
          <c:spPr>
            <a:ln w="50800">
              <a:solidFill>
                <a:srgbClr val="C00000"/>
              </a:solidFill>
            </a:ln>
          </c:spPr>
          <c:marker>
            <c:symbol val="none"/>
          </c:marker>
          <c:cat>
            <c:strRef>
              <c:f>'Belief about Science'!$B$3:$G$3</c:f>
              <c:strCache>
                <c:ptCount val="6"/>
                <c:pt idx="0">
                  <c:v>Year 1 Pre</c:v>
                </c:pt>
                <c:pt idx="1">
                  <c:v>Year 1 Post</c:v>
                </c:pt>
                <c:pt idx="2">
                  <c:v>Year 2 Pre</c:v>
                </c:pt>
                <c:pt idx="3">
                  <c:v>Year 2 Post</c:v>
                </c:pt>
                <c:pt idx="4">
                  <c:v>Year 3 Pre</c:v>
                </c:pt>
                <c:pt idx="5">
                  <c:v>Year 3 Post</c:v>
                </c:pt>
              </c:strCache>
            </c:strRef>
          </c:cat>
          <c:val>
            <c:numRef>
              <c:f>'Belief about Science'!$B$6:$G$6</c:f>
              <c:numCache>
                <c:formatCode>General</c:formatCode>
                <c:ptCount val="6"/>
                <c:pt idx="0">
                  <c:v>5</c:v>
                </c:pt>
                <c:pt idx="1">
                  <c:v>13</c:v>
                </c:pt>
                <c:pt idx="2">
                  <c:v>12</c:v>
                </c:pt>
                <c:pt idx="3">
                  <c:v>18</c:v>
                </c:pt>
                <c:pt idx="4">
                  <c:v>20</c:v>
                </c:pt>
                <c:pt idx="5">
                  <c:v>16</c:v>
                </c:pt>
              </c:numCache>
            </c:numRef>
          </c:val>
          <c:smooth val="0"/>
          <c:extLst>
            <c:ext xmlns:c16="http://schemas.microsoft.com/office/drawing/2014/chart" uri="{C3380CC4-5D6E-409C-BE32-E72D297353CC}">
              <c16:uniqueId val="{00000002-429D-46A3-A085-A94401A41ECC}"/>
            </c:ext>
          </c:extLst>
        </c:ser>
        <c:ser>
          <c:idx val="3"/>
          <c:order val="3"/>
          <c:tx>
            <c:strRef>
              <c:f>'Belief about Science'!$A$7</c:f>
              <c:strCache>
                <c:ptCount val="1"/>
                <c:pt idx="0">
                  <c:v>very good at science</c:v>
                </c:pt>
              </c:strCache>
            </c:strRef>
          </c:tx>
          <c:spPr>
            <a:ln w="50800"/>
          </c:spPr>
          <c:marker>
            <c:symbol val="none"/>
          </c:marker>
          <c:cat>
            <c:strRef>
              <c:f>'Belief about Science'!$B$3:$G$3</c:f>
              <c:strCache>
                <c:ptCount val="6"/>
                <c:pt idx="0">
                  <c:v>Year 1 Pre</c:v>
                </c:pt>
                <c:pt idx="1">
                  <c:v>Year 1 Post</c:v>
                </c:pt>
                <c:pt idx="2">
                  <c:v>Year 2 Pre</c:v>
                </c:pt>
                <c:pt idx="3">
                  <c:v>Year 2 Post</c:v>
                </c:pt>
                <c:pt idx="4">
                  <c:v>Year 3 Pre</c:v>
                </c:pt>
                <c:pt idx="5">
                  <c:v>Year 3 Post</c:v>
                </c:pt>
              </c:strCache>
            </c:strRef>
          </c:cat>
          <c:val>
            <c:numRef>
              <c:f>'Belief about Science'!$B$7:$G$7</c:f>
              <c:numCache>
                <c:formatCode>General</c:formatCode>
                <c:ptCount val="6"/>
                <c:pt idx="0">
                  <c:v>1</c:v>
                </c:pt>
                <c:pt idx="1">
                  <c:v>2</c:v>
                </c:pt>
                <c:pt idx="2">
                  <c:v>2</c:v>
                </c:pt>
                <c:pt idx="3">
                  <c:v>6</c:v>
                </c:pt>
                <c:pt idx="4">
                  <c:v>10</c:v>
                </c:pt>
                <c:pt idx="5">
                  <c:v>16</c:v>
                </c:pt>
              </c:numCache>
            </c:numRef>
          </c:val>
          <c:smooth val="0"/>
          <c:extLst>
            <c:ext xmlns:c16="http://schemas.microsoft.com/office/drawing/2014/chart" uri="{C3380CC4-5D6E-409C-BE32-E72D297353CC}">
              <c16:uniqueId val="{00000003-429D-46A3-A085-A94401A41ECC}"/>
            </c:ext>
          </c:extLst>
        </c:ser>
        <c:dLbls>
          <c:showLegendKey val="0"/>
          <c:showVal val="0"/>
          <c:showCatName val="0"/>
          <c:showSerName val="0"/>
          <c:showPercent val="0"/>
          <c:showBubbleSize val="0"/>
        </c:dLbls>
        <c:smooth val="0"/>
        <c:axId val="227280384"/>
        <c:axId val="227281920"/>
      </c:lineChart>
      <c:catAx>
        <c:axId val="227280384"/>
        <c:scaling>
          <c:orientation val="minMax"/>
        </c:scaling>
        <c:delete val="0"/>
        <c:axPos val="b"/>
        <c:numFmt formatCode="General" sourceLinked="0"/>
        <c:majorTickMark val="out"/>
        <c:minorTickMark val="none"/>
        <c:tickLblPos val="nextTo"/>
        <c:crossAx val="227281920"/>
        <c:crosses val="autoZero"/>
        <c:auto val="1"/>
        <c:lblAlgn val="ctr"/>
        <c:lblOffset val="100"/>
        <c:noMultiLvlLbl val="0"/>
      </c:catAx>
      <c:valAx>
        <c:axId val="227281920"/>
        <c:scaling>
          <c:orientation val="minMax"/>
        </c:scaling>
        <c:delete val="0"/>
        <c:axPos val="l"/>
        <c:majorGridlines/>
        <c:numFmt formatCode="General" sourceLinked="1"/>
        <c:majorTickMark val="out"/>
        <c:minorTickMark val="none"/>
        <c:tickLblPos val="nextTo"/>
        <c:crossAx val="227280384"/>
        <c:crosses val="autoZero"/>
        <c:crossBetween val="between"/>
      </c:valAx>
      <c:spPr>
        <a:noFill/>
        <a:ln w="25400">
          <a:noFill/>
        </a:ln>
      </c:spPr>
    </c:plotArea>
    <c:legend>
      <c:legendPos val="r"/>
      <c:layout>
        <c:manualLayout>
          <c:xMode val="edge"/>
          <c:yMode val="edge"/>
          <c:x val="0.70830687830687977"/>
          <c:y val="0.21959908857546706"/>
          <c:w val="0.29169317070660283"/>
          <c:h val="0.52438106180933386"/>
        </c:manualLayout>
      </c:layout>
      <c:overlay val="0"/>
      <c:txPr>
        <a:bodyPr/>
        <a:lstStyle/>
        <a:p>
          <a:pPr>
            <a:defRPr sz="1800" baseline="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Retained Student </a:t>
            </a:r>
            <a:r>
              <a:rPr lang="en-US" dirty="0"/>
              <a:t>Science Interest</a:t>
            </a:r>
          </a:p>
        </c:rich>
      </c:tx>
      <c:layout>
        <c:manualLayout>
          <c:xMode val="edge"/>
          <c:yMode val="edge"/>
          <c:x val="0.19756007568400125"/>
          <c:y val="3.0923074051158073E-2"/>
        </c:manualLayout>
      </c:layout>
      <c:overlay val="0"/>
    </c:title>
    <c:autoTitleDeleted val="0"/>
    <c:plotArea>
      <c:layout>
        <c:manualLayout>
          <c:layoutTarget val="inner"/>
          <c:xMode val="edge"/>
          <c:yMode val="edge"/>
          <c:x val="8.304620413014413E-2"/>
          <c:y val="0.17419023326309563"/>
          <c:w val="0.86304503275673217"/>
          <c:h val="0.62050534176185723"/>
        </c:manualLayout>
      </c:layout>
      <c:lineChart>
        <c:grouping val="standard"/>
        <c:varyColors val="0"/>
        <c:ser>
          <c:idx val="4"/>
          <c:order val="0"/>
          <c:tx>
            <c:strRef>
              <c:f>'Average Data'!$A$16</c:f>
              <c:strCache>
                <c:ptCount val="1"/>
                <c:pt idx="0">
                  <c:v>Retain Science Interest</c:v>
                </c:pt>
              </c:strCache>
            </c:strRef>
          </c:tx>
          <c:marker>
            <c:symbol val="none"/>
          </c:marker>
          <c:cat>
            <c:strRef>
              <c:f>'Average Data'!$B$11:$G$11</c:f>
              <c:strCache>
                <c:ptCount val="6"/>
                <c:pt idx="0">
                  <c:v>Year 1 Pre</c:v>
                </c:pt>
                <c:pt idx="1">
                  <c:v>Year 1 Post</c:v>
                </c:pt>
                <c:pt idx="2">
                  <c:v>Year 2 Pre</c:v>
                </c:pt>
                <c:pt idx="3">
                  <c:v>Year 2 Post</c:v>
                </c:pt>
                <c:pt idx="4">
                  <c:v>Year 3 Pre</c:v>
                </c:pt>
                <c:pt idx="5">
                  <c:v>Year 3 Post</c:v>
                </c:pt>
              </c:strCache>
            </c:strRef>
          </c:cat>
          <c:val>
            <c:numRef>
              <c:f>'Average Data'!$B$16:$G$16</c:f>
              <c:numCache>
                <c:formatCode>0.00</c:formatCode>
                <c:ptCount val="6"/>
                <c:pt idx="0">
                  <c:v>1.3798319327731092</c:v>
                </c:pt>
                <c:pt idx="1">
                  <c:v>1.5865546218487396</c:v>
                </c:pt>
                <c:pt idx="2">
                  <c:v>1.3663865546218488</c:v>
                </c:pt>
                <c:pt idx="3">
                  <c:v>2.0117647058823529</c:v>
                </c:pt>
                <c:pt idx="4">
                  <c:v>1.7831932773109245</c:v>
                </c:pt>
                <c:pt idx="5">
                  <c:v>2.1411764705882348</c:v>
                </c:pt>
              </c:numCache>
            </c:numRef>
          </c:val>
          <c:smooth val="0"/>
          <c:extLst>
            <c:ext xmlns:c16="http://schemas.microsoft.com/office/drawing/2014/chart" uri="{C3380CC4-5D6E-409C-BE32-E72D297353CC}">
              <c16:uniqueId val="{00000000-F9AC-4DBB-ACDC-40A88072FD82}"/>
            </c:ext>
          </c:extLst>
        </c:ser>
        <c:dLbls>
          <c:showLegendKey val="0"/>
          <c:showVal val="0"/>
          <c:showCatName val="0"/>
          <c:showSerName val="0"/>
          <c:showPercent val="0"/>
          <c:showBubbleSize val="0"/>
        </c:dLbls>
        <c:smooth val="0"/>
        <c:axId val="226993280"/>
        <c:axId val="226994816"/>
      </c:lineChart>
      <c:catAx>
        <c:axId val="226993280"/>
        <c:scaling>
          <c:orientation val="minMax"/>
        </c:scaling>
        <c:delete val="0"/>
        <c:axPos val="b"/>
        <c:numFmt formatCode="General" sourceLinked="1"/>
        <c:majorTickMark val="out"/>
        <c:minorTickMark val="none"/>
        <c:tickLblPos val="nextTo"/>
        <c:crossAx val="226994816"/>
        <c:crosses val="autoZero"/>
        <c:auto val="1"/>
        <c:lblAlgn val="ctr"/>
        <c:lblOffset val="100"/>
        <c:noMultiLvlLbl val="0"/>
      </c:catAx>
      <c:valAx>
        <c:axId val="226994816"/>
        <c:scaling>
          <c:orientation val="minMax"/>
          <c:min val="1"/>
        </c:scaling>
        <c:delete val="0"/>
        <c:axPos val="l"/>
        <c:majorGridlines/>
        <c:numFmt formatCode="0.00" sourceLinked="1"/>
        <c:majorTickMark val="out"/>
        <c:minorTickMark val="none"/>
        <c:tickLblPos val="nextTo"/>
        <c:crossAx val="226993280"/>
        <c:crosses val="autoZero"/>
        <c:crossBetween val="between"/>
      </c:valAx>
    </c:plotArea>
    <c:plotVisOnly val="1"/>
    <c:dispBlanksAs val="gap"/>
    <c:showDLblsOverMax val="0"/>
  </c:chart>
  <c:spPr>
    <a:ln>
      <a:solidFill>
        <a:schemeClr val="accent1"/>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024102217488428E-2"/>
          <c:y val="5.1400554097404488E-2"/>
          <c:w val="0.86974804979507858"/>
          <c:h val="0.7810680956547098"/>
        </c:manualLayout>
      </c:layout>
      <c:barChart>
        <c:barDir val="col"/>
        <c:grouping val="clustered"/>
        <c:varyColors val="0"/>
        <c:ser>
          <c:idx val="0"/>
          <c:order val="0"/>
          <c:tx>
            <c:strRef>
              <c:f>Sheet1!$C$30</c:f>
              <c:strCache>
                <c:ptCount val="1"/>
                <c:pt idx="0">
                  <c:v>Male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Sheet1!$B$31:$B$36</c:f>
              <c:strCache>
                <c:ptCount val="6"/>
                <c:pt idx="0">
                  <c:v>Pre</c:v>
                </c:pt>
                <c:pt idx="1">
                  <c:v>Post</c:v>
                </c:pt>
                <c:pt idx="2">
                  <c:v>Pre</c:v>
                </c:pt>
                <c:pt idx="3">
                  <c:v>Post</c:v>
                </c:pt>
                <c:pt idx="4">
                  <c:v>Pre</c:v>
                </c:pt>
                <c:pt idx="5">
                  <c:v>Post</c:v>
                </c:pt>
              </c:strCache>
            </c:strRef>
          </c:cat>
          <c:val>
            <c:numRef>
              <c:f>Sheet1!$C$31:$C$36</c:f>
              <c:numCache>
                <c:formatCode>General</c:formatCode>
                <c:ptCount val="6"/>
                <c:pt idx="0">
                  <c:v>3.24</c:v>
                </c:pt>
                <c:pt idx="1">
                  <c:v>2.86</c:v>
                </c:pt>
                <c:pt idx="2">
                  <c:v>1.97</c:v>
                </c:pt>
                <c:pt idx="3">
                  <c:v>2.93</c:v>
                </c:pt>
                <c:pt idx="4">
                  <c:v>2.41</c:v>
                </c:pt>
                <c:pt idx="5">
                  <c:v>2.8</c:v>
                </c:pt>
              </c:numCache>
            </c:numRef>
          </c:val>
          <c:extLst>
            <c:ext xmlns:c16="http://schemas.microsoft.com/office/drawing/2014/chart" uri="{C3380CC4-5D6E-409C-BE32-E72D297353CC}">
              <c16:uniqueId val="{00000000-6CFF-458F-B94E-E20B38CC293C}"/>
            </c:ext>
          </c:extLst>
        </c:ser>
        <c:ser>
          <c:idx val="1"/>
          <c:order val="1"/>
          <c:tx>
            <c:strRef>
              <c:f>Sheet1!$D$30</c:f>
              <c:strCache>
                <c:ptCount val="1"/>
                <c:pt idx="0">
                  <c:v>Female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Sheet1!$B$31:$B$36</c:f>
              <c:strCache>
                <c:ptCount val="6"/>
                <c:pt idx="0">
                  <c:v>Pre</c:v>
                </c:pt>
                <c:pt idx="1">
                  <c:v>Post</c:v>
                </c:pt>
                <c:pt idx="2">
                  <c:v>Pre</c:v>
                </c:pt>
                <c:pt idx="3">
                  <c:v>Post</c:v>
                </c:pt>
                <c:pt idx="4">
                  <c:v>Pre</c:v>
                </c:pt>
                <c:pt idx="5">
                  <c:v>Post</c:v>
                </c:pt>
              </c:strCache>
            </c:strRef>
          </c:cat>
          <c:val>
            <c:numRef>
              <c:f>Sheet1!$D$31:$D$36</c:f>
              <c:numCache>
                <c:formatCode>General</c:formatCode>
                <c:ptCount val="6"/>
                <c:pt idx="0">
                  <c:v>2.9</c:v>
                </c:pt>
                <c:pt idx="1">
                  <c:v>2.56</c:v>
                </c:pt>
                <c:pt idx="2">
                  <c:v>2.02</c:v>
                </c:pt>
                <c:pt idx="3">
                  <c:v>3.05</c:v>
                </c:pt>
                <c:pt idx="4">
                  <c:v>2</c:v>
                </c:pt>
                <c:pt idx="5">
                  <c:v>2.81</c:v>
                </c:pt>
              </c:numCache>
            </c:numRef>
          </c:val>
          <c:extLst>
            <c:ext xmlns:c16="http://schemas.microsoft.com/office/drawing/2014/chart" uri="{C3380CC4-5D6E-409C-BE32-E72D297353CC}">
              <c16:uniqueId val="{00000001-6CFF-458F-B94E-E20B38CC293C}"/>
            </c:ext>
          </c:extLst>
        </c:ser>
        <c:dLbls>
          <c:showLegendKey val="0"/>
          <c:showVal val="0"/>
          <c:showCatName val="0"/>
          <c:showSerName val="0"/>
          <c:showPercent val="0"/>
          <c:showBubbleSize val="0"/>
        </c:dLbls>
        <c:gapWidth val="150"/>
        <c:axId val="311265688"/>
        <c:axId val="311264512"/>
      </c:barChart>
      <c:catAx>
        <c:axId val="311265688"/>
        <c:scaling>
          <c:orientation val="minMax"/>
        </c:scaling>
        <c:delete val="0"/>
        <c:axPos val="b"/>
        <c:numFmt formatCode="General" sourceLinked="0"/>
        <c:majorTickMark val="out"/>
        <c:minorTickMark val="none"/>
        <c:tickLblPos val="nextTo"/>
        <c:txPr>
          <a:bodyPr/>
          <a:lstStyle/>
          <a:p>
            <a:pPr>
              <a:defRPr sz="1600"/>
            </a:pPr>
            <a:endParaRPr lang="en-US"/>
          </a:p>
        </c:txPr>
        <c:crossAx val="311264512"/>
        <c:crosses val="autoZero"/>
        <c:auto val="1"/>
        <c:lblAlgn val="ctr"/>
        <c:lblOffset val="100"/>
        <c:noMultiLvlLbl val="0"/>
      </c:catAx>
      <c:valAx>
        <c:axId val="311264512"/>
        <c:scaling>
          <c:orientation val="minMax"/>
        </c:scaling>
        <c:delete val="0"/>
        <c:axPos val="l"/>
        <c:majorGridlines/>
        <c:numFmt formatCode="General" sourceLinked="1"/>
        <c:majorTickMark val="out"/>
        <c:minorTickMark val="none"/>
        <c:tickLblPos val="nextTo"/>
        <c:crossAx val="311265688"/>
        <c:crosses val="autoZero"/>
        <c:crossBetween val="between"/>
      </c:valAx>
    </c:plotArea>
    <c:legend>
      <c:legendPos val="r"/>
      <c:layout>
        <c:manualLayout>
          <c:xMode val="edge"/>
          <c:yMode val="edge"/>
          <c:x val="0.59612427834414328"/>
          <c:y val="5.4006270049577136E-2"/>
          <c:w val="0.31220904599640698"/>
          <c:h val="0.11883931175269756"/>
        </c:manualLayout>
      </c:layout>
      <c:overlay val="0"/>
      <c:txPr>
        <a:bodyPr/>
        <a:lstStyle/>
        <a:p>
          <a:pPr>
            <a:defRPr sz="16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C6028-56B6-4E84-8022-325347AE5741}" type="datetimeFigureOut">
              <a:rPr lang="en-US" smtClean="0"/>
              <a:t>10/31/2017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6CCB2-1FE4-4C02-841D-BAB382A1748E}" type="slidenum">
              <a:rPr lang="en-US" smtClean="0"/>
              <a:t>‹#›</a:t>
            </a:fld>
            <a:endParaRPr lang="en-US"/>
          </a:p>
        </p:txBody>
      </p:sp>
    </p:spTree>
    <p:extLst>
      <p:ext uri="{BB962C8B-B14F-4D97-AF65-F5344CB8AC3E}">
        <p14:creationId xmlns:p14="http://schemas.microsoft.com/office/powerpoint/2010/main" val="157519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A8D83D-A718-458E-BD1E-F9A7E20C8780}" type="slidenum">
              <a:rPr lang="en-US" altLang="en-US" smtClean="0"/>
              <a:pPr>
                <a:spcBef>
                  <a:spcPct val="0"/>
                </a:spcBef>
              </a:pPr>
              <a:t>1</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38691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946B675-D6F8-4414-A05C-E42E528841BD}" type="slidenum">
              <a:rPr lang="en-US" altLang="en-US" smtClean="0"/>
              <a:pPr fontAlgn="base">
                <a:spcBef>
                  <a:spcPct val="0"/>
                </a:spcBef>
                <a:spcAft>
                  <a:spcPct val="0"/>
                </a:spcAft>
              </a:pPr>
              <a:t>18</a:t>
            </a:fld>
            <a:endParaRPr lang="en-US" altLang="en-US" smtClean="0"/>
          </a:p>
        </p:txBody>
      </p:sp>
    </p:spTree>
    <p:extLst>
      <p:ext uri="{BB962C8B-B14F-4D97-AF65-F5344CB8AC3E}">
        <p14:creationId xmlns:p14="http://schemas.microsoft.com/office/powerpoint/2010/main" val="139623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E6CCB2-1FE4-4C02-841D-BAB382A1748E}" type="slidenum">
              <a:rPr lang="en-US" smtClean="0"/>
              <a:t>19</a:t>
            </a:fld>
            <a:endParaRPr lang="en-US"/>
          </a:p>
        </p:txBody>
      </p:sp>
    </p:spTree>
    <p:extLst>
      <p:ext uri="{BB962C8B-B14F-4D97-AF65-F5344CB8AC3E}">
        <p14:creationId xmlns:p14="http://schemas.microsoft.com/office/powerpoint/2010/main" val="249564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aseline="-25000">
                <a:solidFill>
                  <a:schemeClr val="tx1"/>
                </a:solidFill>
                <a:latin typeface="Verdana" panose="020B0604030504040204" pitchFamily="34" charset="0"/>
              </a:defRPr>
            </a:lvl1pPr>
            <a:lvl2pPr marL="742950" indent="-285750" defTabSz="930275">
              <a:defRPr baseline="-25000">
                <a:solidFill>
                  <a:schemeClr val="tx1"/>
                </a:solidFill>
                <a:latin typeface="Verdana" panose="020B0604030504040204" pitchFamily="34" charset="0"/>
              </a:defRPr>
            </a:lvl2pPr>
            <a:lvl3pPr marL="1143000" indent="-228600" defTabSz="930275">
              <a:defRPr baseline="-25000">
                <a:solidFill>
                  <a:schemeClr val="tx1"/>
                </a:solidFill>
                <a:latin typeface="Verdana" panose="020B0604030504040204" pitchFamily="34" charset="0"/>
              </a:defRPr>
            </a:lvl3pPr>
            <a:lvl4pPr marL="1600200" indent="-228600" defTabSz="930275">
              <a:defRPr baseline="-25000">
                <a:solidFill>
                  <a:schemeClr val="tx1"/>
                </a:solidFill>
                <a:latin typeface="Verdana" panose="020B0604030504040204" pitchFamily="34" charset="0"/>
              </a:defRPr>
            </a:lvl4pPr>
            <a:lvl5pPr marL="2057400" indent="-228600" defTabSz="930275">
              <a:defRPr baseline="-25000">
                <a:solidFill>
                  <a:schemeClr val="tx1"/>
                </a:solidFill>
                <a:latin typeface="Verdana" panose="020B0604030504040204" pitchFamily="34" charset="0"/>
              </a:defRPr>
            </a:lvl5pPr>
            <a:lvl6pPr marL="2514600" indent="-228600" defTabSz="930275" eaLnBrk="0" fontAlgn="base" hangingPunct="0">
              <a:spcBef>
                <a:spcPct val="0"/>
              </a:spcBef>
              <a:spcAft>
                <a:spcPct val="0"/>
              </a:spcAft>
              <a:defRPr baseline="-25000">
                <a:solidFill>
                  <a:schemeClr val="tx1"/>
                </a:solidFill>
                <a:latin typeface="Verdana" panose="020B0604030504040204" pitchFamily="34" charset="0"/>
              </a:defRPr>
            </a:lvl6pPr>
            <a:lvl7pPr marL="2971800" indent="-228600" defTabSz="930275" eaLnBrk="0" fontAlgn="base" hangingPunct="0">
              <a:spcBef>
                <a:spcPct val="0"/>
              </a:spcBef>
              <a:spcAft>
                <a:spcPct val="0"/>
              </a:spcAft>
              <a:defRPr baseline="-25000">
                <a:solidFill>
                  <a:schemeClr val="tx1"/>
                </a:solidFill>
                <a:latin typeface="Verdana" panose="020B0604030504040204" pitchFamily="34" charset="0"/>
              </a:defRPr>
            </a:lvl7pPr>
            <a:lvl8pPr marL="3429000" indent="-228600" defTabSz="930275" eaLnBrk="0" fontAlgn="base" hangingPunct="0">
              <a:spcBef>
                <a:spcPct val="0"/>
              </a:spcBef>
              <a:spcAft>
                <a:spcPct val="0"/>
              </a:spcAft>
              <a:defRPr baseline="-25000">
                <a:solidFill>
                  <a:schemeClr val="tx1"/>
                </a:solidFill>
                <a:latin typeface="Verdana" panose="020B0604030504040204" pitchFamily="34" charset="0"/>
              </a:defRPr>
            </a:lvl8pPr>
            <a:lvl9pPr marL="3886200" indent="-228600" defTabSz="930275" eaLnBrk="0" fontAlgn="base" hangingPunct="0">
              <a:spcBef>
                <a:spcPct val="0"/>
              </a:spcBef>
              <a:spcAft>
                <a:spcPct val="0"/>
              </a:spcAft>
              <a:defRPr baseline="-25000">
                <a:solidFill>
                  <a:schemeClr val="tx1"/>
                </a:solidFill>
                <a:latin typeface="Verdana" panose="020B0604030504040204" pitchFamily="34" charset="0"/>
              </a:defRPr>
            </a:lvl9pPr>
          </a:lstStyle>
          <a:p>
            <a:fld id="{14EC7483-C389-4BE6-991F-FF7B5830C223}" type="slidenum">
              <a:rPr lang="en-US" altLang="en-US" baseline="0">
                <a:latin typeface="Calibri" panose="020F0502020204030204" pitchFamily="34" charset="0"/>
              </a:rPr>
              <a:pPr/>
              <a:t>20</a:t>
            </a:fld>
            <a:endParaRPr lang="en-US" altLang="en-US" baseline="0">
              <a:latin typeface="Calibri" panose="020F0502020204030204" pitchFamily="34" charset="0"/>
            </a:endParaRPr>
          </a:p>
        </p:txBody>
      </p:sp>
    </p:spTree>
    <p:extLst>
      <p:ext uri="{BB962C8B-B14F-4D97-AF65-F5344CB8AC3E}">
        <p14:creationId xmlns:p14="http://schemas.microsoft.com/office/powerpoint/2010/main" val="2770997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aseline="-25000">
                <a:solidFill>
                  <a:schemeClr val="tx1"/>
                </a:solidFill>
                <a:latin typeface="Verdana" panose="020B0604030504040204" pitchFamily="34" charset="0"/>
              </a:defRPr>
            </a:lvl1pPr>
            <a:lvl2pPr marL="742950" indent="-285750" defTabSz="930275">
              <a:defRPr baseline="-25000">
                <a:solidFill>
                  <a:schemeClr val="tx1"/>
                </a:solidFill>
                <a:latin typeface="Verdana" panose="020B0604030504040204" pitchFamily="34" charset="0"/>
              </a:defRPr>
            </a:lvl2pPr>
            <a:lvl3pPr marL="1143000" indent="-228600" defTabSz="930275">
              <a:defRPr baseline="-25000">
                <a:solidFill>
                  <a:schemeClr val="tx1"/>
                </a:solidFill>
                <a:latin typeface="Verdana" panose="020B0604030504040204" pitchFamily="34" charset="0"/>
              </a:defRPr>
            </a:lvl3pPr>
            <a:lvl4pPr marL="1600200" indent="-228600" defTabSz="930275">
              <a:defRPr baseline="-25000">
                <a:solidFill>
                  <a:schemeClr val="tx1"/>
                </a:solidFill>
                <a:latin typeface="Verdana" panose="020B0604030504040204" pitchFamily="34" charset="0"/>
              </a:defRPr>
            </a:lvl4pPr>
            <a:lvl5pPr marL="2057400" indent="-228600" defTabSz="930275">
              <a:defRPr baseline="-25000">
                <a:solidFill>
                  <a:schemeClr val="tx1"/>
                </a:solidFill>
                <a:latin typeface="Verdana" panose="020B0604030504040204" pitchFamily="34" charset="0"/>
              </a:defRPr>
            </a:lvl5pPr>
            <a:lvl6pPr marL="2514600" indent="-228600" defTabSz="930275" eaLnBrk="0" fontAlgn="base" hangingPunct="0">
              <a:spcBef>
                <a:spcPct val="0"/>
              </a:spcBef>
              <a:spcAft>
                <a:spcPct val="0"/>
              </a:spcAft>
              <a:defRPr baseline="-25000">
                <a:solidFill>
                  <a:schemeClr val="tx1"/>
                </a:solidFill>
                <a:latin typeface="Verdana" panose="020B0604030504040204" pitchFamily="34" charset="0"/>
              </a:defRPr>
            </a:lvl6pPr>
            <a:lvl7pPr marL="2971800" indent="-228600" defTabSz="930275" eaLnBrk="0" fontAlgn="base" hangingPunct="0">
              <a:spcBef>
                <a:spcPct val="0"/>
              </a:spcBef>
              <a:spcAft>
                <a:spcPct val="0"/>
              </a:spcAft>
              <a:defRPr baseline="-25000">
                <a:solidFill>
                  <a:schemeClr val="tx1"/>
                </a:solidFill>
                <a:latin typeface="Verdana" panose="020B0604030504040204" pitchFamily="34" charset="0"/>
              </a:defRPr>
            </a:lvl7pPr>
            <a:lvl8pPr marL="3429000" indent="-228600" defTabSz="930275" eaLnBrk="0" fontAlgn="base" hangingPunct="0">
              <a:spcBef>
                <a:spcPct val="0"/>
              </a:spcBef>
              <a:spcAft>
                <a:spcPct val="0"/>
              </a:spcAft>
              <a:defRPr baseline="-25000">
                <a:solidFill>
                  <a:schemeClr val="tx1"/>
                </a:solidFill>
                <a:latin typeface="Verdana" panose="020B0604030504040204" pitchFamily="34" charset="0"/>
              </a:defRPr>
            </a:lvl8pPr>
            <a:lvl9pPr marL="3886200" indent="-228600" defTabSz="930275" eaLnBrk="0" fontAlgn="base" hangingPunct="0">
              <a:spcBef>
                <a:spcPct val="0"/>
              </a:spcBef>
              <a:spcAft>
                <a:spcPct val="0"/>
              </a:spcAft>
              <a:defRPr baseline="-25000">
                <a:solidFill>
                  <a:schemeClr val="tx1"/>
                </a:solidFill>
                <a:latin typeface="Verdana" panose="020B0604030504040204" pitchFamily="34" charset="0"/>
              </a:defRPr>
            </a:lvl9pPr>
          </a:lstStyle>
          <a:p>
            <a:pPr eaLnBrk="0" hangingPunct="0"/>
            <a:fld id="{6767BF69-1947-4731-96EA-ED1ADF9C681A}" type="slidenum">
              <a:rPr lang="en-US" altLang="en-US" baseline="0">
                <a:latin typeface="Arial" panose="020B0604020202020204" pitchFamily="34" charset="0"/>
                <a:ea typeface="MS PGothic" panose="020B0600070205080204" pitchFamily="34" charset="-128"/>
              </a:rPr>
              <a:pPr eaLnBrk="0" hangingPunct="0"/>
              <a:t>21</a:t>
            </a:fld>
            <a:endParaRPr lang="en-US" altLang="en-US" baseline="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87111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aseline="-25000">
                <a:solidFill>
                  <a:schemeClr val="tx1"/>
                </a:solidFill>
                <a:latin typeface="Verdana" panose="020B0604030504040204" pitchFamily="34" charset="0"/>
              </a:defRPr>
            </a:lvl1pPr>
            <a:lvl2pPr marL="742950" indent="-285750" defTabSz="930275">
              <a:defRPr baseline="-25000">
                <a:solidFill>
                  <a:schemeClr val="tx1"/>
                </a:solidFill>
                <a:latin typeface="Verdana" panose="020B0604030504040204" pitchFamily="34" charset="0"/>
              </a:defRPr>
            </a:lvl2pPr>
            <a:lvl3pPr marL="1143000" indent="-228600" defTabSz="930275">
              <a:defRPr baseline="-25000">
                <a:solidFill>
                  <a:schemeClr val="tx1"/>
                </a:solidFill>
                <a:latin typeface="Verdana" panose="020B0604030504040204" pitchFamily="34" charset="0"/>
              </a:defRPr>
            </a:lvl3pPr>
            <a:lvl4pPr marL="1600200" indent="-228600" defTabSz="930275">
              <a:defRPr baseline="-25000">
                <a:solidFill>
                  <a:schemeClr val="tx1"/>
                </a:solidFill>
                <a:latin typeface="Verdana" panose="020B0604030504040204" pitchFamily="34" charset="0"/>
              </a:defRPr>
            </a:lvl4pPr>
            <a:lvl5pPr marL="2057400" indent="-228600" defTabSz="930275">
              <a:defRPr baseline="-25000">
                <a:solidFill>
                  <a:schemeClr val="tx1"/>
                </a:solidFill>
                <a:latin typeface="Verdana" panose="020B0604030504040204" pitchFamily="34" charset="0"/>
              </a:defRPr>
            </a:lvl5pPr>
            <a:lvl6pPr marL="2514600" indent="-228600" defTabSz="930275" eaLnBrk="0" fontAlgn="base" hangingPunct="0">
              <a:spcBef>
                <a:spcPct val="0"/>
              </a:spcBef>
              <a:spcAft>
                <a:spcPct val="0"/>
              </a:spcAft>
              <a:defRPr baseline="-25000">
                <a:solidFill>
                  <a:schemeClr val="tx1"/>
                </a:solidFill>
                <a:latin typeface="Verdana" panose="020B0604030504040204" pitchFamily="34" charset="0"/>
              </a:defRPr>
            </a:lvl6pPr>
            <a:lvl7pPr marL="2971800" indent="-228600" defTabSz="930275" eaLnBrk="0" fontAlgn="base" hangingPunct="0">
              <a:spcBef>
                <a:spcPct val="0"/>
              </a:spcBef>
              <a:spcAft>
                <a:spcPct val="0"/>
              </a:spcAft>
              <a:defRPr baseline="-25000">
                <a:solidFill>
                  <a:schemeClr val="tx1"/>
                </a:solidFill>
                <a:latin typeface="Verdana" panose="020B0604030504040204" pitchFamily="34" charset="0"/>
              </a:defRPr>
            </a:lvl7pPr>
            <a:lvl8pPr marL="3429000" indent="-228600" defTabSz="930275" eaLnBrk="0" fontAlgn="base" hangingPunct="0">
              <a:spcBef>
                <a:spcPct val="0"/>
              </a:spcBef>
              <a:spcAft>
                <a:spcPct val="0"/>
              </a:spcAft>
              <a:defRPr baseline="-25000">
                <a:solidFill>
                  <a:schemeClr val="tx1"/>
                </a:solidFill>
                <a:latin typeface="Verdana" panose="020B0604030504040204" pitchFamily="34" charset="0"/>
              </a:defRPr>
            </a:lvl8pPr>
            <a:lvl9pPr marL="3886200" indent="-228600" defTabSz="930275" eaLnBrk="0" fontAlgn="base" hangingPunct="0">
              <a:spcBef>
                <a:spcPct val="0"/>
              </a:spcBef>
              <a:spcAft>
                <a:spcPct val="0"/>
              </a:spcAft>
              <a:defRPr baseline="-25000">
                <a:solidFill>
                  <a:schemeClr val="tx1"/>
                </a:solidFill>
                <a:latin typeface="Verdana" panose="020B0604030504040204" pitchFamily="34" charset="0"/>
              </a:defRPr>
            </a:lvl9pPr>
          </a:lstStyle>
          <a:p>
            <a:fld id="{AC7C09DA-E17F-4596-BDF0-19AFEEC9CF40}" type="slidenum">
              <a:rPr lang="en-US" altLang="en-US" baseline="0">
                <a:latin typeface="Calibri" panose="020F0502020204030204" pitchFamily="34" charset="0"/>
              </a:rPr>
              <a:pPr/>
              <a:t>22</a:t>
            </a:fld>
            <a:endParaRPr lang="en-US" altLang="en-US" baseline="0">
              <a:latin typeface="Calibri" panose="020F0502020204030204" pitchFamily="34" charset="0"/>
            </a:endParaRPr>
          </a:p>
        </p:txBody>
      </p:sp>
    </p:spTree>
    <p:extLst>
      <p:ext uri="{BB962C8B-B14F-4D97-AF65-F5344CB8AC3E}">
        <p14:creationId xmlns:p14="http://schemas.microsoft.com/office/powerpoint/2010/main" val="2304363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E6CCB2-1FE4-4C02-841D-BAB382A1748E}" type="slidenum">
              <a:rPr lang="en-US" smtClean="0"/>
              <a:t>23</a:t>
            </a:fld>
            <a:endParaRPr lang="en-US"/>
          </a:p>
        </p:txBody>
      </p:sp>
    </p:spTree>
    <p:extLst>
      <p:ext uri="{BB962C8B-B14F-4D97-AF65-F5344CB8AC3E}">
        <p14:creationId xmlns:p14="http://schemas.microsoft.com/office/powerpoint/2010/main" val="3974077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2A14CD-1A98-48A0-A599-F96A6736F352}" type="slidenum">
              <a:rPr lang="en-US" smtClean="0"/>
              <a:t>28</a:t>
            </a:fld>
            <a:endParaRPr lang="en-US"/>
          </a:p>
        </p:txBody>
      </p:sp>
    </p:spTree>
    <p:extLst>
      <p:ext uri="{BB962C8B-B14F-4D97-AF65-F5344CB8AC3E}">
        <p14:creationId xmlns:p14="http://schemas.microsoft.com/office/powerpoint/2010/main" val="3036623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baseline="-25000">
                <a:solidFill>
                  <a:schemeClr val="tx1"/>
                </a:solidFill>
                <a:latin typeface="Verdana" panose="020B0604030504040204" pitchFamily="34" charset="0"/>
                <a:cs typeface="Arial" panose="020B0604020202020204" pitchFamily="34" charset="0"/>
              </a:defRPr>
            </a:lvl1pPr>
            <a:lvl2pPr marL="742950" indent="-285750" defTabSz="931863">
              <a:defRPr baseline="-25000">
                <a:solidFill>
                  <a:schemeClr val="tx1"/>
                </a:solidFill>
                <a:latin typeface="Verdana" panose="020B0604030504040204" pitchFamily="34" charset="0"/>
                <a:cs typeface="Arial" panose="020B0604020202020204" pitchFamily="34" charset="0"/>
              </a:defRPr>
            </a:lvl2pPr>
            <a:lvl3pPr marL="1143000" indent="-228600" defTabSz="931863">
              <a:defRPr baseline="-25000">
                <a:solidFill>
                  <a:schemeClr val="tx1"/>
                </a:solidFill>
                <a:latin typeface="Verdana" panose="020B0604030504040204" pitchFamily="34" charset="0"/>
                <a:cs typeface="Arial" panose="020B0604020202020204" pitchFamily="34" charset="0"/>
              </a:defRPr>
            </a:lvl3pPr>
            <a:lvl4pPr marL="1600200" indent="-228600" defTabSz="931863">
              <a:defRPr baseline="-25000">
                <a:solidFill>
                  <a:schemeClr val="tx1"/>
                </a:solidFill>
                <a:latin typeface="Verdana" panose="020B0604030504040204" pitchFamily="34" charset="0"/>
                <a:cs typeface="Arial" panose="020B0604020202020204" pitchFamily="34" charset="0"/>
              </a:defRPr>
            </a:lvl4pPr>
            <a:lvl5pPr marL="2057400" indent="-228600" defTabSz="931863">
              <a:defRPr baseline="-25000">
                <a:solidFill>
                  <a:schemeClr val="tx1"/>
                </a:solidFill>
                <a:latin typeface="Verdan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9pPr>
          </a:lstStyle>
          <a:p>
            <a:fld id="{F6C9A402-3A58-4DFB-8E43-BA095FCD13AA}" type="slidenum">
              <a:rPr lang="en-US" altLang="en-US" baseline="0" smtClean="0">
                <a:latin typeface="Arial" panose="020B0604020202020204" pitchFamily="34" charset="0"/>
              </a:rPr>
              <a:pPr/>
              <a:t>36</a:t>
            </a:fld>
            <a:endParaRPr lang="en-US" altLang="en-US" baseline="0" smtClean="0">
              <a:latin typeface="Arial" panose="020B0604020202020204" pitchFamily="34" charset="0"/>
            </a:endParaRPr>
          </a:p>
        </p:txBody>
      </p:sp>
    </p:spTree>
    <p:extLst>
      <p:ext uri="{BB962C8B-B14F-4D97-AF65-F5344CB8AC3E}">
        <p14:creationId xmlns:p14="http://schemas.microsoft.com/office/powerpoint/2010/main" val="300189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aseline="-25000">
                <a:solidFill>
                  <a:schemeClr val="tx1"/>
                </a:solidFill>
                <a:latin typeface="Verdana" panose="020B0604030504040204" pitchFamily="34" charset="0"/>
                <a:cs typeface="Arial" panose="020B0604020202020204" pitchFamily="34" charset="0"/>
              </a:defRPr>
            </a:lvl1pPr>
            <a:lvl2pPr marL="742950" indent="-285750" defTabSz="930275">
              <a:defRPr baseline="-25000">
                <a:solidFill>
                  <a:schemeClr val="tx1"/>
                </a:solidFill>
                <a:latin typeface="Verdana" panose="020B0604030504040204" pitchFamily="34" charset="0"/>
                <a:cs typeface="Arial" panose="020B0604020202020204" pitchFamily="34" charset="0"/>
              </a:defRPr>
            </a:lvl2pPr>
            <a:lvl3pPr marL="1143000" indent="-228600" defTabSz="930275">
              <a:defRPr baseline="-25000">
                <a:solidFill>
                  <a:schemeClr val="tx1"/>
                </a:solidFill>
                <a:latin typeface="Verdana" panose="020B0604030504040204" pitchFamily="34" charset="0"/>
                <a:cs typeface="Arial" panose="020B0604020202020204" pitchFamily="34" charset="0"/>
              </a:defRPr>
            </a:lvl3pPr>
            <a:lvl4pPr marL="1600200" indent="-228600" defTabSz="930275">
              <a:defRPr baseline="-25000">
                <a:solidFill>
                  <a:schemeClr val="tx1"/>
                </a:solidFill>
                <a:latin typeface="Verdana" panose="020B0604030504040204" pitchFamily="34" charset="0"/>
                <a:cs typeface="Arial" panose="020B0604020202020204" pitchFamily="34" charset="0"/>
              </a:defRPr>
            </a:lvl4pPr>
            <a:lvl5pPr marL="2057400" indent="-228600" defTabSz="930275">
              <a:defRPr baseline="-25000">
                <a:solidFill>
                  <a:schemeClr val="tx1"/>
                </a:solidFill>
                <a:latin typeface="Verdana" panose="020B0604030504040204" pitchFamily="34" charset="0"/>
                <a:cs typeface="Arial" panose="020B0604020202020204" pitchFamily="34" charset="0"/>
              </a:defRPr>
            </a:lvl5pPr>
            <a:lvl6pPr marL="2514600" indent="-228600" defTabSz="930275"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6pPr>
            <a:lvl7pPr marL="2971800" indent="-228600" defTabSz="930275"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7pPr>
            <a:lvl8pPr marL="3429000" indent="-228600" defTabSz="930275"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8pPr>
            <a:lvl9pPr marL="3886200" indent="-228600" defTabSz="930275"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9pPr>
          </a:lstStyle>
          <a:p>
            <a:fld id="{93442645-9049-473B-930E-82A233F42801}" type="slidenum">
              <a:rPr lang="en-US" altLang="en-US" baseline="0" smtClean="0">
                <a:latin typeface="Arial" panose="020B0604020202020204" pitchFamily="34" charset="0"/>
                <a:ea typeface="MS PGothic" panose="020B0600070205080204" pitchFamily="34" charset="-128"/>
              </a:rPr>
              <a:pPr/>
              <a:t>2</a:t>
            </a:fld>
            <a:endParaRPr lang="en-US" altLang="en-US" baseline="0"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42069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B2590E-8721-456B-B866-C9DA81C0F6FA}" type="slidenum">
              <a:rPr lang="en-US" altLang="en-US"/>
              <a:pPr/>
              <a:t>5</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9753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70BEF-B093-48E4-A604-D20BE4C90A45}" type="slidenum">
              <a:rPr lang="en-US" altLang="en-US"/>
              <a:pPr/>
              <a:t>7</a:t>
            </a:fld>
            <a:endParaRPr lang="en-US" alt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6760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baseline="-25000">
                <a:solidFill>
                  <a:schemeClr val="tx1"/>
                </a:solidFill>
                <a:latin typeface="Verdana" panose="020B0604030504040204" pitchFamily="34" charset="0"/>
              </a:defRPr>
            </a:lvl1pPr>
            <a:lvl2pPr marL="742950" indent="-285750" defTabSz="931863">
              <a:defRPr baseline="-25000">
                <a:solidFill>
                  <a:schemeClr val="tx1"/>
                </a:solidFill>
                <a:latin typeface="Verdana" panose="020B0604030504040204" pitchFamily="34" charset="0"/>
              </a:defRPr>
            </a:lvl2pPr>
            <a:lvl3pPr marL="1143000" indent="-228600" defTabSz="931863">
              <a:defRPr baseline="-25000">
                <a:solidFill>
                  <a:schemeClr val="tx1"/>
                </a:solidFill>
                <a:latin typeface="Verdana" panose="020B0604030504040204" pitchFamily="34" charset="0"/>
              </a:defRPr>
            </a:lvl3pPr>
            <a:lvl4pPr marL="1600200" indent="-228600" defTabSz="931863">
              <a:defRPr baseline="-25000">
                <a:solidFill>
                  <a:schemeClr val="tx1"/>
                </a:solidFill>
                <a:latin typeface="Verdana" panose="020B0604030504040204" pitchFamily="34" charset="0"/>
              </a:defRPr>
            </a:lvl4pPr>
            <a:lvl5pPr marL="2057400" indent="-228600" defTabSz="931863">
              <a:defRPr baseline="-25000">
                <a:solidFill>
                  <a:schemeClr val="tx1"/>
                </a:solidFill>
                <a:latin typeface="Verdana" panose="020B0604030504040204" pitchFamily="34" charset="0"/>
              </a:defRPr>
            </a:lvl5pPr>
            <a:lvl6pPr marL="2514600" indent="-228600" defTabSz="931863" eaLnBrk="0" fontAlgn="base" hangingPunct="0">
              <a:spcBef>
                <a:spcPct val="0"/>
              </a:spcBef>
              <a:spcAft>
                <a:spcPct val="0"/>
              </a:spcAft>
              <a:defRPr baseline="-25000">
                <a:solidFill>
                  <a:schemeClr val="tx1"/>
                </a:solidFill>
                <a:latin typeface="Verdana" panose="020B0604030504040204" pitchFamily="34" charset="0"/>
              </a:defRPr>
            </a:lvl6pPr>
            <a:lvl7pPr marL="2971800" indent="-228600" defTabSz="931863" eaLnBrk="0" fontAlgn="base" hangingPunct="0">
              <a:spcBef>
                <a:spcPct val="0"/>
              </a:spcBef>
              <a:spcAft>
                <a:spcPct val="0"/>
              </a:spcAft>
              <a:defRPr baseline="-25000">
                <a:solidFill>
                  <a:schemeClr val="tx1"/>
                </a:solidFill>
                <a:latin typeface="Verdana" panose="020B0604030504040204" pitchFamily="34" charset="0"/>
              </a:defRPr>
            </a:lvl7pPr>
            <a:lvl8pPr marL="3429000" indent="-228600" defTabSz="931863" eaLnBrk="0" fontAlgn="base" hangingPunct="0">
              <a:spcBef>
                <a:spcPct val="0"/>
              </a:spcBef>
              <a:spcAft>
                <a:spcPct val="0"/>
              </a:spcAft>
              <a:defRPr baseline="-25000">
                <a:solidFill>
                  <a:schemeClr val="tx1"/>
                </a:solidFill>
                <a:latin typeface="Verdana" panose="020B0604030504040204" pitchFamily="34" charset="0"/>
              </a:defRPr>
            </a:lvl8pPr>
            <a:lvl9pPr marL="3886200" indent="-228600" defTabSz="931863" eaLnBrk="0" fontAlgn="base" hangingPunct="0">
              <a:spcBef>
                <a:spcPct val="0"/>
              </a:spcBef>
              <a:spcAft>
                <a:spcPct val="0"/>
              </a:spcAft>
              <a:defRPr baseline="-25000">
                <a:solidFill>
                  <a:schemeClr val="tx1"/>
                </a:solidFill>
                <a:latin typeface="Verdana" panose="020B0604030504040204" pitchFamily="34" charset="0"/>
              </a:defRPr>
            </a:lvl9pPr>
          </a:lstStyle>
          <a:p>
            <a:fld id="{9EFD8955-29A1-47DC-B99C-08D68DEA6931}" type="slidenum">
              <a:rPr lang="en-US" altLang="en-US" baseline="0">
                <a:latin typeface="Arial" panose="020B0604020202020204" pitchFamily="34" charset="0"/>
              </a:rPr>
              <a:pPr/>
              <a:t>8</a:t>
            </a:fld>
            <a:endParaRPr lang="en-US" altLang="en-US" baseline="0">
              <a:latin typeface="Arial" panose="020B0604020202020204" pitchFamily="34" charset="0"/>
            </a:endParaRPr>
          </a:p>
        </p:txBody>
      </p:sp>
    </p:spTree>
    <p:extLst>
      <p:ext uri="{BB962C8B-B14F-4D97-AF65-F5344CB8AC3E}">
        <p14:creationId xmlns:p14="http://schemas.microsoft.com/office/powerpoint/2010/main" val="185806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baseline="-25000">
                <a:solidFill>
                  <a:schemeClr val="tx1"/>
                </a:solidFill>
                <a:latin typeface="Verdana" panose="020B0604030504040204" pitchFamily="34" charset="0"/>
                <a:cs typeface="Arial" panose="020B0604020202020204" pitchFamily="34" charset="0"/>
              </a:defRPr>
            </a:lvl1pPr>
            <a:lvl2pPr marL="742950" indent="-285750" defTabSz="931863">
              <a:defRPr baseline="-25000">
                <a:solidFill>
                  <a:schemeClr val="tx1"/>
                </a:solidFill>
                <a:latin typeface="Verdana" panose="020B0604030504040204" pitchFamily="34" charset="0"/>
                <a:cs typeface="Arial" panose="020B0604020202020204" pitchFamily="34" charset="0"/>
              </a:defRPr>
            </a:lvl2pPr>
            <a:lvl3pPr marL="1143000" indent="-228600" defTabSz="931863">
              <a:defRPr baseline="-25000">
                <a:solidFill>
                  <a:schemeClr val="tx1"/>
                </a:solidFill>
                <a:latin typeface="Verdana" panose="020B0604030504040204" pitchFamily="34" charset="0"/>
                <a:cs typeface="Arial" panose="020B0604020202020204" pitchFamily="34" charset="0"/>
              </a:defRPr>
            </a:lvl3pPr>
            <a:lvl4pPr marL="1600200" indent="-228600" defTabSz="931863">
              <a:defRPr baseline="-25000">
                <a:solidFill>
                  <a:schemeClr val="tx1"/>
                </a:solidFill>
                <a:latin typeface="Verdana" panose="020B0604030504040204" pitchFamily="34" charset="0"/>
                <a:cs typeface="Arial" panose="020B0604020202020204" pitchFamily="34" charset="0"/>
              </a:defRPr>
            </a:lvl4pPr>
            <a:lvl5pPr marL="2057400" indent="-228600" defTabSz="931863">
              <a:defRPr baseline="-25000">
                <a:solidFill>
                  <a:schemeClr val="tx1"/>
                </a:solidFill>
                <a:latin typeface="Verdan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9pPr>
          </a:lstStyle>
          <a:p>
            <a:fld id="{5F84D4AD-5EEF-4515-AF1F-EA0DA62174FC}" type="slidenum">
              <a:rPr lang="en-US" altLang="en-US" baseline="0" smtClean="0">
                <a:latin typeface="Arial" panose="020B0604020202020204" pitchFamily="34" charset="0"/>
                <a:ea typeface="MS PGothic" panose="020B0600070205080204" pitchFamily="34" charset="-128"/>
              </a:rPr>
              <a:pPr/>
              <a:t>10</a:t>
            </a:fld>
            <a:endParaRPr lang="en-US" altLang="en-US" baseline="0"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00974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aseline="-25000">
                <a:solidFill>
                  <a:schemeClr val="tx1"/>
                </a:solidFill>
                <a:latin typeface="Verdana" panose="020B0604030504040204" pitchFamily="34" charset="0"/>
              </a:defRPr>
            </a:lvl1pPr>
            <a:lvl2pPr marL="742950" indent="-285750" defTabSz="930275">
              <a:defRPr baseline="-25000">
                <a:solidFill>
                  <a:schemeClr val="tx1"/>
                </a:solidFill>
                <a:latin typeface="Verdana" panose="020B0604030504040204" pitchFamily="34" charset="0"/>
              </a:defRPr>
            </a:lvl2pPr>
            <a:lvl3pPr marL="1143000" indent="-228600" defTabSz="930275">
              <a:defRPr baseline="-25000">
                <a:solidFill>
                  <a:schemeClr val="tx1"/>
                </a:solidFill>
                <a:latin typeface="Verdana" panose="020B0604030504040204" pitchFamily="34" charset="0"/>
              </a:defRPr>
            </a:lvl3pPr>
            <a:lvl4pPr marL="1600200" indent="-228600" defTabSz="930275">
              <a:defRPr baseline="-25000">
                <a:solidFill>
                  <a:schemeClr val="tx1"/>
                </a:solidFill>
                <a:latin typeface="Verdana" panose="020B0604030504040204" pitchFamily="34" charset="0"/>
              </a:defRPr>
            </a:lvl4pPr>
            <a:lvl5pPr marL="2057400" indent="-228600" defTabSz="930275">
              <a:defRPr baseline="-25000">
                <a:solidFill>
                  <a:schemeClr val="tx1"/>
                </a:solidFill>
                <a:latin typeface="Verdana" panose="020B0604030504040204" pitchFamily="34" charset="0"/>
              </a:defRPr>
            </a:lvl5pPr>
            <a:lvl6pPr marL="2514600" indent="-228600" defTabSz="930275" eaLnBrk="0" fontAlgn="base" hangingPunct="0">
              <a:spcBef>
                <a:spcPct val="0"/>
              </a:spcBef>
              <a:spcAft>
                <a:spcPct val="0"/>
              </a:spcAft>
              <a:defRPr baseline="-25000">
                <a:solidFill>
                  <a:schemeClr val="tx1"/>
                </a:solidFill>
                <a:latin typeface="Verdana" panose="020B0604030504040204" pitchFamily="34" charset="0"/>
              </a:defRPr>
            </a:lvl6pPr>
            <a:lvl7pPr marL="2971800" indent="-228600" defTabSz="930275" eaLnBrk="0" fontAlgn="base" hangingPunct="0">
              <a:spcBef>
                <a:spcPct val="0"/>
              </a:spcBef>
              <a:spcAft>
                <a:spcPct val="0"/>
              </a:spcAft>
              <a:defRPr baseline="-25000">
                <a:solidFill>
                  <a:schemeClr val="tx1"/>
                </a:solidFill>
                <a:latin typeface="Verdana" panose="020B0604030504040204" pitchFamily="34" charset="0"/>
              </a:defRPr>
            </a:lvl7pPr>
            <a:lvl8pPr marL="3429000" indent="-228600" defTabSz="930275" eaLnBrk="0" fontAlgn="base" hangingPunct="0">
              <a:spcBef>
                <a:spcPct val="0"/>
              </a:spcBef>
              <a:spcAft>
                <a:spcPct val="0"/>
              </a:spcAft>
              <a:defRPr baseline="-25000">
                <a:solidFill>
                  <a:schemeClr val="tx1"/>
                </a:solidFill>
                <a:latin typeface="Verdana" panose="020B0604030504040204" pitchFamily="34" charset="0"/>
              </a:defRPr>
            </a:lvl8pPr>
            <a:lvl9pPr marL="3886200" indent="-228600" defTabSz="930275" eaLnBrk="0" fontAlgn="base" hangingPunct="0">
              <a:spcBef>
                <a:spcPct val="0"/>
              </a:spcBef>
              <a:spcAft>
                <a:spcPct val="0"/>
              </a:spcAft>
              <a:defRPr baseline="-25000">
                <a:solidFill>
                  <a:schemeClr val="tx1"/>
                </a:solidFill>
                <a:latin typeface="Verdana" panose="020B0604030504040204" pitchFamily="34" charset="0"/>
              </a:defRPr>
            </a:lvl9pPr>
          </a:lstStyle>
          <a:p>
            <a:pPr eaLnBrk="0" hangingPunct="0"/>
            <a:fld id="{E8F3BBFE-B529-45E2-9200-D7F72CB8C589}" type="slidenum">
              <a:rPr lang="en-US" altLang="en-US" baseline="0">
                <a:latin typeface="Arial" panose="020B0604020202020204" pitchFamily="34" charset="0"/>
                <a:ea typeface="MS PGothic" panose="020B0600070205080204" pitchFamily="34" charset="-128"/>
              </a:rPr>
              <a:pPr eaLnBrk="0" hangingPunct="0"/>
              <a:t>13</a:t>
            </a:fld>
            <a:endParaRPr lang="en-US" altLang="en-US" baseline="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5138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baseline="-25000">
                <a:solidFill>
                  <a:schemeClr val="tx1"/>
                </a:solidFill>
                <a:latin typeface="Verdana" panose="020B0604030504040204" pitchFamily="34" charset="0"/>
                <a:cs typeface="Arial" panose="020B0604020202020204" pitchFamily="34" charset="0"/>
              </a:defRPr>
            </a:lvl1pPr>
            <a:lvl2pPr marL="742950" indent="-285750" defTabSz="931863">
              <a:defRPr baseline="-25000">
                <a:solidFill>
                  <a:schemeClr val="tx1"/>
                </a:solidFill>
                <a:latin typeface="Verdana" panose="020B0604030504040204" pitchFamily="34" charset="0"/>
                <a:cs typeface="Arial" panose="020B0604020202020204" pitchFamily="34" charset="0"/>
              </a:defRPr>
            </a:lvl2pPr>
            <a:lvl3pPr marL="1143000" indent="-228600" defTabSz="931863">
              <a:defRPr baseline="-25000">
                <a:solidFill>
                  <a:schemeClr val="tx1"/>
                </a:solidFill>
                <a:latin typeface="Verdana" panose="020B0604030504040204" pitchFamily="34" charset="0"/>
                <a:cs typeface="Arial" panose="020B0604020202020204" pitchFamily="34" charset="0"/>
              </a:defRPr>
            </a:lvl3pPr>
            <a:lvl4pPr marL="1600200" indent="-228600" defTabSz="931863">
              <a:defRPr baseline="-25000">
                <a:solidFill>
                  <a:schemeClr val="tx1"/>
                </a:solidFill>
                <a:latin typeface="Verdana" panose="020B0604030504040204" pitchFamily="34" charset="0"/>
                <a:cs typeface="Arial" panose="020B0604020202020204" pitchFamily="34" charset="0"/>
              </a:defRPr>
            </a:lvl4pPr>
            <a:lvl5pPr marL="2057400" indent="-228600" defTabSz="931863">
              <a:defRPr baseline="-25000">
                <a:solidFill>
                  <a:schemeClr val="tx1"/>
                </a:solidFill>
                <a:latin typeface="Verdan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9pPr>
          </a:lstStyle>
          <a:p>
            <a:fld id="{FA741D68-1EB4-4158-99A4-EE368527085C}" type="slidenum">
              <a:rPr lang="en-US" altLang="en-US" baseline="0" smtClean="0">
                <a:latin typeface="Arial" panose="020B0604020202020204" pitchFamily="34" charset="0"/>
                <a:ea typeface="MS PGothic" panose="020B0600070205080204" pitchFamily="34" charset="-128"/>
              </a:rPr>
              <a:pPr/>
              <a:t>14</a:t>
            </a:fld>
            <a:endParaRPr lang="en-US" altLang="en-US" baseline="0"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151763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baseline="-25000">
                <a:solidFill>
                  <a:schemeClr val="tx1"/>
                </a:solidFill>
                <a:latin typeface="Verdana" panose="020B0604030504040204" pitchFamily="34" charset="0"/>
                <a:cs typeface="Arial" panose="020B0604020202020204" pitchFamily="34" charset="0"/>
              </a:defRPr>
            </a:lvl1pPr>
            <a:lvl2pPr marL="742950" indent="-285750" defTabSz="931863">
              <a:defRPr baseline="-25000">
                <a:solidFill>
                  <a:schemeClr val="tx1"/>
                </a:solidFill>
                <a:latin typeface="Verdana" panose="020B0604030504040204" pitchFamily="34" charset="0"/>
                <a:cs typeface="Arial" panose="020B0604020202020204" pitchFamily="34" charset="0"/>
              </a:defRPr>
            </a:lvl2pPr>
            <a:lvl3pPr marL="1143000" indent="-228600" defTabSz="931863">
              <a:defRPr baseline="-25000">
                <a:solidFill>
                  <a:schemeClr val="tx1"/>
                </a:solidFill>
                <a:latin typeface="Verdana" panose="020B0604030504040204" pitchFamily="34" charset="0"/>
                <a:cs typeface="Arial" panose="020B0604020202020204" pitchFamily="34" charset="0"/>
              </a:defRPr>
            </a:lvl3pPr>
            <a:lvl4pPr marL="1600200" indent="-228600" defTabSz="931863">
              <a:defRPr baseline="-25000">
                <a:solidFill>
                  <a:schemeClr val="tx1"/>
                </a:solidFill>
                <a:latin typeface="Verdana" panose="020B0604030504040204" pitchFamily="34" charset="0"/>
                <a:cs typeface="Arial" panose="020B0604020202020204" pitchFamily="34" charset="0"/>
              </a:defRPr>
            </a:lvl4pPr>
            <a:lvl5pPr marL="2057400" indent="-228600" defTabSz="931863">
              <a:defRPr baseline="-25000">
                <a:solidFill>
                  <a:schemeClr val="tx1"/>
                </a:solidFill>
                <a:latin typeface="Verdan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baseline="-25000">
                <a:solidFill>
                  <a:schemeClr val="tx1"/>
                </a:solidFill>
                <a:latin typeface="Verdana" panose="020B0604030504040204" pitchFamily="34" charset="0"/>
                <a:cs typeface="Arial" panose="020B0604020202020204" pitchFamily="34" charset="0"/>
              </a:defRPr>
            </a:lvl9pPr>
          </a:lstStyle>
          <a:p>
            <a:fld id="{BA9BD6BB-238B-4D34-8E78-01218E3BF301}" type="slidenum">
              <a:rPr lang="en-US" altLang="en-US" baseline="0" smtClean="0">
                <a:latin typeface="Arial" panose="020B0604020202020204" pitchFamily="34" charset="0"/>
              </a:rPr>
              <a:pPr/>
              <a:t>15</a:t>
            </a:fld>
            <a:endParaRPr lang="en-US" altLang="en-US" baseline="0" smtClean="0">
              <a:latin typeface="Arial" panose="020B0604020202020204" pitchFamily="34" charset="0"/>
            </a:endParaRPr>
          </a:p>
        </p:txBody>
      </p:sp>
    </p:spTree>
    <p:extLst>
      <p:ext uri="{BB962C8B-B14F-4D97-AF65-F5344CB8AC3E}">
        <p14:creationId xmlns:p14="http://schemas.microsoft.com/office/powerpoint/2010/main" val="2864109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EC7ED0-6EAE-4227-AE5C-BB7CEEB9E68D}"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140923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EC7ED0-6EAE-4227-AE5C-BB7CEEB9E68D}"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196500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EC7ED0-6EAE-4227-AE5C-BB7CEEB9E68D}"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1919099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71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EC7ED0-6EAE-4227-AE5C-BB7CEEB9E68D}"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2998037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EC7ED0-6EAE-4227-AE5C-BB7CEEB9E68D}"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54332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EC7ED0-6EAE-4227-AE5C-BB7CEEB9E68D}" type="datetimeFigureOut">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146961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EC7ED0-6EAE-4227-AE5C-BB7CEEB9E68D}" type="datetimeFigureOut">
              <a:rPr lang="en-US" smtClean="0"/>
              <a:t>10/31/2017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3766066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EC7ED0-6EAE-4227-AE5C-BB7CEEB9E68D}" type="datetimeFigureOut">
              <a:rPr lang="en-US" smtClean="0"/>
              <a:t>10/31/2017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405363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EC7ED0-6EAE-4227-AE5C-BB7CEEB9E68D}" type="datetimeFigureOut">
              <a:rPr lang="en-US" smtClean="0"/>
              <a:t>10/31/2017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193890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EC7ED0-6EAE-4227-AE5C-BB7CEEB9E68D}" type="datetimeFigureOut">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78990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EC7ED0-6EAE-4227-AE5C-BB7CEEB9E68D}" type="datetimeFigureOut">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92278-6925-4260-9BD7-65D2DB33B457}" type="slidenum">
              <a:rPr lang="en-US" smtClean="0"/>
              <a:t>‹#›</a:t>
            </a:fld>
            <a:endParaRPr lang="en-US"/>
          </a:p>
        </p:txBody>
      </p:sp>
    </p:spTree>
    <p:extLst>
      <p:ext uri="{BB962C8B-B14F-4D97-AF65-F5344CB8AC3E}">
        <p14:creationId xmlns:p14="http://schemas.microsoft.com/office/powerpoint/2010/main" val="5725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C7ED0-6EAE-4227-AE5C-BB7CEEB9E68D}" type="datetimeFigureOut">
              <a:rPr lang="en-US" smtClean="0"/>
              <a:t>10/31/2017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92278-6925-4260-9BD7-65D2DB33B457}" type="slidenum">
              <a:rPr lang="en-US" smtClean="0"/>
              <a:t>‹#›</a:t>
            </a:fld>
            <a:endParaRPr lang="en-US"/>
          </a:p>
        </p:txBody>
      </p:sp>
    </p:spTree>
    <p:extLst>
      <p:ext uri="{BB962C8B-B14F-4D97-AF65-F5344CB8AC3E}">
        <p14:creationId xmlns:p14="http://schemas.microsoft.com/office/powerpoint/2010/main" val="484478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hyperlink" Target="mailto:barnetge@bc.edu"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hyperlink" Target="mailto:barnetge@bc.edu" TargetMode="External"/><Relationship Id="rId7" Type="http://schemas.openxmlformats.org/officeDocument/2006/relationships/image" Target="../media/image62.jpeg"/><Relationship Id="rId2" Type="http://schemas.openxmlformats.org/officeDocument/2006/relationships/hyperlink" Target="http://iuse.bc.edu/" TargetMode="External"/><Relationship Id="rId1" Type="http://schemas.openxmlformats.org/officeDocument/2006/relationships/slideLayout" Target="../slideLayouts/slideLayout2.xml"/><Relationship Id="rId6" Type="http://schemas.openxmlformats.org/officeDocument/2006/relationships/hyperlink" Target="http://facebook.com/STEMcareer" TargetMode="External"/><Relationship Id="rId5" Type="http://schemas.openxmlformats.org/officeDocument/2006/relationships/hyperlink" Target="http://facebook.com/knowyourair" TargetMode="External"/><Relationship Id="rId4" Type="http://schemas.openxmlformats.org/officeDocument/2006/relationships/hyperlink" Target="http://facebook.com/urbanhydrofarmers" TargetMode="External"/><Relationship Id="rId9" Type="http://schemas.openxmlformats.org/officeDocument/2006/relationships/image" Target="../media/image6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w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custDataLst>
              <p:tags r:id="rId1"/>
            </p:custDataLst>
          </p:nvPr>
        </p:nvSpPr>
        <p:spPr>
          <a:xfrm>
            <a:off x="1" y="-1"/>
            <a:ext cx="9144000" cy="1344707"/>
          </a:xfrm>
          <a:solidFill>
            <a:schemeClr val="accent4">
              <a:lumMod val="20000"/>
              <a:lumOff val="80000"/>
            </a:schemeClr>
          </a:solidFill>
        </p:spPr>
        <p:txBody>
          <a:bodyPr>
            <a:noAutofit/>
          </a:bodyPr>
          <a:lstStyle/>
          <a:p>
            <a:pPr eaLnBrk="1" hangingPunct="1"/>
            <a:r>
              <a:rPr lang="en-US" altLang="en-US" sz="3600" b="1" dirty="0" smtClean="0"/>
              <a:t>Social Justice Driven STEM Education: Engaging Communities and Youth in Learning Science</a:t>
            </a:r>
            <a:endParaRPr lang="en-US" altLang="en-US" sz="3600" b="1" i="1" dirty="0" smtClean="0"/>
          </a:p>
        </p:txBody>
      </p:sp>
      <p:pic>
        <p:nvPicPr>
          <p:cNvPr id="7171" name="Picture 8" descr="National Science Foundation - Where Discoveries Beg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347" y="6008108"/>
            <a:ext cx="3162959" cy="5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3"/>
          <p:cNvPicPr>
            <a:picLocks noChangeAspect="1" noChangeArrowheads="1"/>
          </p:cNvPicPr>
          <p:nvPr/>
        </p:nvPicPr>
        <p:blipFill>
          <a:blip r:embed="rId5">
            <a:extLst>
              <a:ext uri="{28A0092B-C50C-407E-A947-70E740481C1C}">
                <a14:useLocalDpi xmlns:a14="http://schemas.microsoft.com/office/drawing/2010/main" val="0"/>
              </a:ext>
            </a:extLst>
          </a:blip>
          <a:srcRect t="25533" b="26886"/>
          <a:stretch>
            <a:fillRect/>
          </a:stretch>
        </p:blipFill>
        <p:spPr bwMode="auto">
          <a:xfrm>
            <a:off x="324423" y="5895441"/>
            <a:ext cx="1766888"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Box 1"/>
          <p:cNvSpPr txBox="1">
            <a:spLocks noChangeArrowheads="1"/>
          </p:cNvSpPr>
          <p:nvPr/>
        </p:nvSpPr>
        <p:spPr bwMode="auto">
          <a:xfrm>
            <a:off x="208037" y="1649466"/>
            <a:ext cx="5715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Verdana" panose="020B0604030504040204" pitchFamily="34" charset="0"/>
              </a:rPr>
              <a:t>Michael Barnett</a:t>
            </a:r>
          </a:p>
          <a:p>
            <a:pPr eaLnBrk="1" hangingPunct="1">
              <a:spcBef>
                <a:spcPct val="0"/>
              </a:spcBef>
              <a:buFontTx/>
              <a:buNone/>
            </a:pPr>
            <a:r>
              <a:rPr lang="en-US" altLang="en-US" sz="2400" dirty="0">
                <a:latin typeface="Verdana" panose="020B0604030504040204" pitchFamily="34" charset="0"/>
              </a:rPr>
              <a:t>Professor of Science Education and </a:t>
            </a:r>
            <a:r>
              <a:rPr lang="en-US" altLang="en-US" sz="2400" dirty="0" smtClean="0">
                <a:latin typeface="Verdana" panose="020B0604030504040204" pitchFamily="34" charset="0"/>
              </a:rPr>
              <a:t>Technology</a:t>
            </a:r>
            <a:br>
              <a:rPr lang="en-US" altLang="en-US" sz="2400" dirty="0" smtClean="0">
                <a:latin typeface="Verdana" panose="020B0604030504040204" pitchFamily="34" charset="0"/>
              </a:rPr>
            </a:br>
            <a:endParaRPr lang="en-US" altLang="en-US" sz="2400" dirty="0">
              <a:latin typeface="Verdana" panose="020B0604030504040204" pitchFamily="34" charset="0"/>
            </a:endParaRPr>
          </a:p>
          <a:p>
            <a:pPr eaLnBrk="1" hangingPunct="1">
              <a:spcBef>
                <a:spcPct val="0"/>
              </a:spcBef>
              <a:buFontTx/>
              <a:buNone/>
            </a:pPr>
            <a:r>
              <a:rPr lang="en-US" altLang="en-US" sz="2400" dirty="0" smtClean="0">
                <a:latin typeface="Verdana" panose="020B0604030504040204" pitchFamily="34" charset="0"/>
              </a:rPr>
              <a:t>Boston College</a:t>
            </a:r>
          </a:p>
          <a:p>
            <a:pPr eaLnBrk="1" hangingPunct="1">
              <a:spcBef>
                <a:spcPct val="0"/>
              </a:spcBef>
              <a:buFontTx/>
              <a:buNone/>
            </a:pPr>
            <a:r>
              <a:rPr lang="en-US" altLang="en-US" sz="2400" dirty="0" smtClean="0">
                <a:latin typeface="Verdana" panose="020B0604030504040204" pitchFamily="34" charset="0"/>
              </a:rPr>
              <a:t>Lynch </a:t>
            </a:r>
            <a:r>
              <a:rPr lang="en-US" altLang="en-US" sz="2400" dirty="0">
                <a:latin typeface="Verdana" panose="020B0604030504040204" pitchFamily="34" charset="0"/>
              </a:rPr>
              <a:t>School of Education</a:t>
            </a:r>
          </a:p>
          <a:p>
            <a:pPr eaLnBrk="1" hangingPunct="1">
              <a:spcBef>
                <a:spcPct val="0"/>
              </a:spcBef>
              <a:buFontTx/>
              <a:buNone/>
            </a:pPr>
            <a:r>
              <a:rPr lang="en-US" altLang="en-US" sz="2400" dirty="0">
                <a:latin typeface="Verdana" panose="020B0604030504040204" pitchFamily="34" charset="0"/>
              </a:rPr>
              <a:t>Campion Hall, Room </a:t>
            </a:r>
            <a:r>
              <a:rPr lang="en-US" altLang="en-US" sz="2400" dirty="0" smtClean="0">
                <a:latin typeface="Verdana" panose="020B0604030504040204" pitchFamily="34" charset="0"/>
              </a:rPr>
              <a:t>123</a:t>
            </a:r>
          </a:p>
          <a:p>
            <a:pPr eaLnBrk="1" hangingPunct="1">
              <a:spcBef>
                <a:spcPct val="0"/>
              </a:spcBef>
              <a:buFontTx/>
              <a:buNone/>
            </a:pPr>
            <a:r>
              <a:rPr lang="en-US" altLang="en-US" sz="2400" dirty="0" smtClean="0">
                <a:latin typeface="Verdana" panose="020B0604030504040204" pitchFamily="34" charset="0"/>
                <a:hlinkClick r:id="rId6"/>
              </a:rPr>
              <a:t>barnetge@bc.edu</a:t>
            </a:r>
            <a:endParaRPr lang="en-US" altLang="en-US" sz="2400" dirty="0" smtClean="0">
              <a:latin typeface="Verdana" panose="020B0604030504040204" pitchFamily="34" charset="0"/>
            </a:endParaRPr>
          </a:p>
          <a:p>
            <a:pPr eaLnBrk="1" hangingPunct="1">
              <a:spcBef>
                <a:spcPct val="0"/>
              </a:spcBef>
              <a:buFontTx/>
              <a:buNone/>
            </a:pPr>
            <a:r>
              <a:rPr lang="en-US" altLang="en-US" sz="2400" dirty="0" smtClean="0">
                <a:latin typeface="Verdana" panose="020B0604030504040204" pitchFamily="34" charset="0"/>
              </a:rPr>
              <a:t>@</a:t>
            </a:r>
            <a:r>
              <a:rPr lang="en-US" altLang="en-US" sz="2400" dirty="0" err="1" smtClean="0">
                <a:latin typeface="Verdana" panose="020B0604030504040204" pitchFamily="34" charset="0"/>
              </a:rPr>
              <a:t>mikebarnett_BC</a:t>
            </a:r>
            <a:endParaRPr lang="en-US" altLang="en-US" sz="2400" dirty="0" smtClean="0">
              <a:latin typeface="Verdana" panose="020B0604030504040204" pitchFamily="34" charset="0"/>
            </a:endParaRPr>
          </a:p>
          <a:p>
            <a:pPr eaLnBrk="1" hangingPunct="1">
              <a:spcBef>
                <a:spcPct val="0"/>
              </a:spcBef>
              <a:buFontTx/>
              <a:buNone/>
            </a:pPr>
            <a:r>
              <a:rPr lang="en-US" altLang="en-US" sz="2400" dirty="0" smtClean="0">
                <a:latin typeface="Verdana" panose="020B0604030504040204" pitchFamily="34" charset="0"/>
              </a:rPr>
              <a:t>http://iuse.bc.edu </a:t>
            </a:r>
            <a:endParaRPr lang="en-US" altLang="en-US" sz="2400" dirty="0">
              <a:latin typeface="Verdana" panose="020B060403050404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3602" y="5061679"/>
            <a:ext cx="1069411" cy="946429"/>
          </a:xfrm>
          <a:prstGeom prst="rect">
            <a:avLst/>
          </a:prstGeom>
        </p:spPr>
      </p:pic>
      <p:pic>
        <p:nvPicPr>
          <p:cNvPr id="3" name="Picture 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1120" y="4625956"/>
            <a:ext cx="3184954" cy="2191314"/>
          </a:xfrm>
          <a:prstGeom prst="rect">
            <a:avLst/>
          </a:prstGeom>
        </p:spPr>
      </p:pic>
    </p:spTree>
    <p:extLst>
      <p:ext uri="{BB962C8B-B14F-4D97-AF65-F5344CB8AC3E}">
        <p14:creationId xmlns:p14="http://schemas.microsoft.com/office/powerpoint/2010/main" val="3660514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0"/>
            <a:ext cx="9144000" cy="1325563"/>
          </a:xfrm>
          <a:solidFill>
            <a:schemeClr val="accent4">
              <a:lumMod val="20000"/>
              <a:lumOff val="80000"/>
            </a:schemeClr>
          </a:solidFill>
        </p:spPr>
        <p:txBody>
          <a:bodyPr/>
          <a:lstStyle/>
          <a:p>
            <a:r>
              <a:rPr lang="en-US" altLang="en-US" b="1" dirty="0" smtClean="0"/>
              <a:t>Build STEM around social justice</a:t>
            </a:r>
          </a:p>
        </p:txBody>
      </p:sp>
      <p:sp>
        <p:nvSpPr>
          <p:cNvPr id="31747" name="Content Placeholder 2"/>
          <p:cNvSpPr>
            <a:spLocks noGrp="1"/>
          </p:cNvSpPr>
          <p:nvPr>
            <p:ph idx="1"/>
          </p:nvPr>
        </p:nvSpPr>
        <p:spPr>
          <a:xfrm>
            <a:off x="1" y="1617464"/>
            <a:ext cx="5440296" cy="4714180"/>
          </a:xfrm>
        </p:spPr>
        <p:txBody>
          <a:bodyPr>
            <a:normAutofit fontScale="92500"/>
          </a:bodyPr>
          <a:lstStyle/>
          <a:p>
            <a:r>
              <a:rPr lang="en-US" altLang="en-US" dirty="0" smtClean="0"/>
              <a:t>An important tenet of social justice education is that students become “empowered” when provided with opportunities to engage </a:t>
            </a:r>
            <a:r>
              <a:rPr lang="en-US" altLang="en-US" b="1" i="1" dirty="0" smtClean="0"/>
              <a:t>in learning that aims to rectify social injustices </a:t>
            </a:r>
            <a:r>
              <a:rPr lang="en-US" altLang="en-US" sz="2000" dirty="0" smtClean="0"/>
              <a:t>(Chubbuck &amp; </a:t>
            </a:r>
            <a:r>
              <a:rPr lang="en-US" altLang="en-US" sz="2000" dirty="0" err="1" smtClean="0"/>
              <a:t>Zembylas</a:t>
            </a:r>
            <a:r>
              <a:rPr lang="en-US" altLang="en-US" sz="2000" dirty="0" smtClean="0"/>
              <a:t>, 2008; Nieto &amp; Bode, 2008)</a:t>
            </a:r>
          </a:p>
          <a:p>
            <a:pPr lvl="1"/>
            <a:r>
              <a:rPr lang="en-US" altLang="en-US" sz="1600" dirty="0" smtClean="0"/>
              <a:t>Low income communities breathe different quality of air and have different levels of access to healthy food</a:t>
            </a:r>
          </a:p>
          <a:p>
            <a:r>
              <a:rPr lang="en-US" altLang="en-US" dirty="0" smtClean="0"/>
              <a:t>Coupling scientific investigations with social action projects may provide spaces for students to </a:t>
            </a:r>
            <a:r>
              <a:rPr lang="en-US" altLang="en-US" b="1" i="1" dirty="0" smtClean="0"/>
              <a:t>experience academic empowerment alongside political empowerment</a:t>
            </a:r>
            <a:r>
              <a:rPr lang="en-US" altLang="en-US" dirty="0" smtClean="0"/>
              <a:t> </a:t>
            </a:r>
            <a:r>
              <a:rPr lang="en-US" altLang="en-US" sz="2000" dirty="0" smtClean="0"/>
              <a:t>(</a:t>
            </a:r>
            <a:r>
              <a:rPr lang="en-US" altLang="en-US" sz="2000" dirty="0" err="1" smtClean="0"/>
              <a:t>Dimick</a:t>
            </a:r>
            <a:r>
              <a:rPr lang="en-US" altLang="en-US" sz="2000" dirty="0" smtClean="0"/>
              <a:t>, 2012).</a:t>
            </a:r>
            <a:endParaRPr lang="en-US" alt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892" y="3936702"/>
            <a:ext cx="3521108" cy="26408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187" y="1418663"/>
            <a:ext cx="3424517" cy="1926291"/>
          </a:xfrm>
          <a:prstGeom prst="rect">
            <a:avLst/>
          </a:prstGeom>
        </p:spPr>
      </p:pic>
    </p:spTree>
    <p:extLst>
      <p:ext uri="{BB962C8B-B14F-4D97-AF65-F5344CB8AC3E}">
        <p14:creationId xmlns:p14="http://schemas.microsoft.com/office/powerpoint/2010/main" val="805448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66998" cy="880712"/>
          </a:xfrm>
          <a:solidFill>
            <a:schemeClr val="accent4">
              <a:lumMod val="20000"/>
              <a:lumOff val="80000"/>
            </a:schemeClr>
          </a:solidFill>
        </p:spPr>
        <p:txBody>
          <a:bodyPr/>
          <a:lstStyle/>
          <a:p>
            <a:r>
              <a:rPr lang="en-US" dirty="0" smtClean="0"/>
              <a:t>Our team at Boston College</a:t>
            </a:r>
            <a:endParaRPr lang="en-US" dirty="0"/>
          </a:p>
        </p:txBody>
      </p:sp>
      <p:sp>
        <p:nvSpPr>
          <p:cNvPr id="3" name="Content Placeholder 2"/>
          <p:cNvSpPr>
            <a:spLocks noGrp="1"/>
          </p:cNvSpPr>
          <p:nvPr>
            <p:ph idx="1"/>
          </p:nvPr>
        </p:nvSpPr>
        <p:spPr>
          <a:xfrm>
            <a:off x="315828" y="880713"/>
            <a:ext cx="8434555" cy="5977287"/>
          </a:xfrm>
        </p:spPr>
        <p:txBody>
          <a:bodyPr>
            <a:normAutofit fontScale="92500" lnSpcReduction="20000"/>
          </a:bodyPr>
          <a:lstStyle/>
          <a:p>
            <a:pPr>
              <a:lnSpc>
                <a:spcPct val="120000"/>
              </a:lnSpc>
              <a:spcAft>
                <a:spcPts val="600"/>
              </a:spcAft>
            </a:pPr>
            <a:r>
              <a:rPr lang="en-US" altLang="en-US" dirty="0" smtClean="0"/>
              <a:t>Designing learning environments that generate youth/student interest toward science…</a:t>
            </a:r>
            <a:endParaRPr lang="en-US" altLang="en-US" dirty="0"/>
          </a:p>
          <a:p>
            <a:r>
              <a:rPr lang="en-US" altLang="en-US" dirty="0" smtClean="0"/>
              <a:t>Social </a:t>
            </a:r>
            <a:r>
              <a:rPr lang="en-US" altLang="en-US" dirty="0"/>
              <a:t>Justice Driven </a:t>
            </a:r>
            <a:r>
              <a:rPr lang="en-US" altLang="en-US" dirty="0" smtClean="0"/>
              <a:t>Projects that focus on youth from 7</a:t>
            </a:r>
            <a:r>
              <a:rPr lang="en-US" altLang="en-US" baseline="30000" dirty="0" smtClean="0"/>
              <a:t>th</a:t>
            </a:r>
            <a:r>
              <a:rPr lang="en-US" altLang="en-US" dirty="0" smtClean="0"/>
              <a:t> through 12</a:t>
            </a:r>
            <a:r>
              <a:rPr lang="en-US" altLang="en-US" baseline="30000" dirty="0" smtClean="0"/>
              <a:t>th</a:t>
            </a:r>
            <a:r>
              <a:rPr lang="en-US" altLang="en-US" dirty="0" smtClean="0"/>
              <a:t> grade </a:t>
            </a:r>
          </a:p>
          <a:p>
            <a:pPr lvl="1"/>
            <a:r>
              <a:rPr lang="en-US" altLang="en-US" dirty="0" smtClean="0"/>
              <a:t>My </a:t>
            </a:r>
            <a:r>
              <a:rPr lang="en-US" altLang="en-US" b="1" dirty="0" smtClean="0">
                <a:solidFill>
                  <a:schemeClr val="tx2"/>
                </a:solidFill>
              </a:rPr>
              <a:t>Science for Future Presidents </a:t>
            </a:r>
            <a:r>
              <a:rPr lang="en-US" altLang="en-US" dirty="0" smtClean="0"/>
              <a:t>course at BC (non-science majors are a pilot)</a:t>
            </a:r>
            <a:endParaRPr lang="en-US" altLang="en-US" dirty="0"/>
          </a:p>
          <a:p>
            <a:pPr lvl="1"/>
            <a:r>
              <a:rPr lang="en-US" altLang="en-US" b="1" dirty="0">
                <a:solidFill>
                  <a:schemeClr val="tx2"/>
                </a:solidFill>
              </a:rPr>
              <a:t>Urban Agriculture: Food Access</a:t>
            </a:r>
          </a:p>
          <a:p>
            <a:pPr lvl="2"/>
            <a:r>
              <a:rPr lang="en-US" altLang="en-US" sz="1800" dirty="0"/>
              <a:t>Designing and building hydroponic </a:t>
            </a:r>
            <a:r>
              <a:rPr lang="en-US" altLang="en-US" sz="1800" dirty="0" smtClean="0"/>
              <a:t>systems</a:t>
            </a:r>
          </a:p>
          <a:p>
            <a:pPr lvl="2"/>
            <a:r>
              <a:rPr lang="en-US" altLang="en-US" sz="1800" dirty="0" smtClean="0"/>
              <a:t>Food justice ambassadors training middle school youth</a:t>
            </a:r>
          </a:p>
          <a:p>
            <a:pPr lvl="2"/>
            <a:r>
              <a:rPr lang="en-US" altLang="en-US" sz="1800" dirty="0" smtClean="0"/>
              <a:t>This is shifting a bit to include transparent soil and climate change</a:t>
            </a:r>
            <a:endParaRPr lang="en-US" altLang="en-US" sz="1800" dirty="0"/>
          </a:p>
          <a:p>
            <a:pPr lvl="1"/>
            <a:r>
              <a:rPr lang="en-US" altLang="en-US" dirty="0" smtClean="0"/>
              <a:t>Urban </a:t>
            </a:r>
            <a:r>
              <a:rPr lang="en-US" altLang="en-US" dirty="0"/>
              <a:t>Planning/ Air Quality</a:t>
            </a:r>
          </a:p>
          <a:p>
            <a:pPr lvl="2"/>
            <a:r>
              <a:rPr lang="en-US" altLang="en-US" sz="1800" dirty="0"/>
              <a:t>Converting unused spaces into something useful</a:t>
            </a:r>
          </a:p>
          <a:p>
            <a:pPr lvl="2"/>
            <a:r>
              <a:rPr lang="en-US" altLang="en-US" sz="1800" dirty="0"/>
              <a:t>Placing air quality sensors around the city</a:t>
            </a:r>
          </a:p>
          <a:p>
            <a:pPr lvl="2"/>
            <a:r>
              <a:rPr lang="en-US" altLang="en-US" sz="1800" dirty="0"/>
              <a:t>What are the differences in the quality of </a:t>
            </a:r>
            <a:r>
              <a:rPr lang="en-US" altLang="en-US" sz="1800" dirty="0" smtClean="0"/>
              <a:t>air</a:t>
            </a:r>
          </a:p>
          <a:p>
            <a:pPr lvl="1"/>
            <a:r>
              <a:rPr lang="en-US" altLang="en-US" sz="2200" b="1" dirty="0" smtClean="0">
                <a:solidFill>
                  <a:schemeClr val="tx2"/>
                </a:solidFill>
              </a:rPr>
              <a:t>Converge Science Theatre</a:t>
            </a:r>
          </a:p>
          <a:p>
            <a:pPr lvl="2"/>
            <a:r>
              <a:rPr lang="en-US" altLang="en-US" sz="1800" dirty="0" smtClean="0"/>
              <a:t>Plays around science</a:t>
            </a:r>
          </a:p>
          <a:p>
            <a:pPr lvl="2"/>
            <a:r>
              <a:rPr lang="en-US" altLang="en-US" sz="1800" dirty="0" smtClean="0"/>
              <a:t>Soon to become a program where youth write their own plays</a:t>
            </a:r>
            <a:endParaRPr lang="en-US" altLang="en-US" sz="1800" dirty="0"/>
          </a:p>
          <a:p>
            <a:pPr lvl="1"/>
            <a:r>
              <a:rPr lang="en-US" altLang="en-US" sz="2200" dirty="0" err="1" smtClean="0"/>
              <a:t>iCREAT</a:t>
            </a:r>
            <a:r>
              <a:rPr lang="en-US" altLang="en-US" sz="2200" dirty="0" smtClean="0"/>
              <a:t> </a:t>
            </a:r>
            <a:r>
              <a:rPr lang="en-US" altLang="en-US" sz="2200" dirty="0"/>
              <a:t>– engaging youth from 7</a:t>
            </a:r>
            <a:r>
              <a:rPr lang="en-US" altLang="en-US" sz="2200" baseline="30000" dirty="0"/>
              <a:t>th</a:t>
            </a:r>
            <a:r>
              <a:rPr lang="en-US" altLang="en-US" sz="2200" dirty="0"/>
              <a:t> – associates degree</a:t>
            </a:r>
          </a:p>
          <a:p>
            <a:pPr lvl="2"/>
            <a:r>
              <a:rPr lang="en-US" altLang="en-US" sz="1800" dirty="0"/>
              <a:t>Coding, Robotics, Mentoring</a:t>
            </a:r>
          </a:p>
          <a:p>
            <a:pPr lvl="1"/>
            <a:endParaRPr lang="en-US" altLang="en-US" sz="2200" dirty="0"/>
          </a:p>
          <a:p>
            <a:endParaRPr lang="en-US" dirty="0"/>
          </a:p>
        </p:txBody>
      </p:sp>
    </p:spTree>
    <p:extLst>
      <p:ext uri="{BB962C8B-B14F-4D97-AF65-F5344CB8AC3E}">
        <p14:creationId xmlns:p14="http://schemas.microsoft.com/office/powerpoint/2010/main" val="4111733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3487" y="2217336"/>
            <a:ext cx="1313010" cy="2990369"/>
          </a:xfrm>
          <a:prstGeom prst="rect">
            <a:avLst/>
          </a:prstGeom>
          <a:solidFill>
            <a:srgbClr val="FFFFC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2530292" y="2217337"/>
            <a:ext cx="1277471" cy="461665"/>
          </a:xfrm>
          <a:prstGeom prst="rect">
            <a:avLst/>
          </a:prstGeom>
          <a:noFill/>
        </p:spPr>
        <p:txBody>
          <a:bodyPr wrap="square" rtlCol="0">
            <a:spAutoFit/>
          </a:bodyPr>
          <a:lstStyle/>
          <a:p>
            <a:pPr algn="ctr"/>
            <a:r>
              <a:rPr lang="en-US" sz="1200" dirty="0"/>
              <a:t>Learning Experiences</a:t>
            </a:r>
          </a:p>
        </p:txBody>
      </p:sp>
      <p:sp>
        <p:nvSpPr>
          <p:cNvPr id="6" name="TextBox 5"/>
          <p:cNvSpPr txBox="1"/>
          <p:nvPr/>
        </p:nvSpPr>
        <p:spPr>
          <a:xfrm>
            <a:off x="2583742" y="2791394"/>
            <a:ext cx="1176618" cy="253916"/>
          </a:xfrm>
          <a:prstGeom prst="rect">
            <a:avLst/>
          </a:prstGeom>
          <a:noFill/>
          <a:ln>
            <a:solidFill>
              <a:schemeClr val="tx1"/>
            </a:solidFill>
          </a:ln>
        </p:spPr>
        <p:txBody>
          <a:bodyPr wrap="square" rtlCol="0">
            <a:spAutoFit/>
          </a:bodyPr>
          <a:lstStyle/>
          <a:p>
            <a:pPr algn="ctr"/>
            <a:r>
              <a:rPr lang="en-US" sz="1050" dirty="0"/>
              <a:t>Peer Mentoring</a:t>
            </a:r>
          </a:p>
        </p:txBody>
      </p:sp>
      <p:sp>
        <p:nvSpPr>
          <p:cNvPr id="8" name="TextBox 7"/>
          <p:cNvSpPr txBox="1"/>
          <p:nvPr/>
        </p:nvSpPr>
        <p:spPr>
          <a:xfrm>
            <a:off x="2575817" y="3122989"/>
            <a:ext cx="1176618" cy="415498"/>
          </a:xfrm>
          <a:prstGeom prst="rect">
            <a:avLst/>
          </a:prstGeom>
          <a:noFill/>
          <a:ln>
            <a:solidFill>
              <a:schemeClr val="tx1"/>
            </a:solidFill>
          </a:ln>
        </p:spPr>
        <p:txBody>
          <a:bodyPr wrap="square" rtlCol="0">
            <a:spAutoFit/>
          </a:bodyPr>
          <a:lstStyle/>
          <a:p>
            <a:pPr algn="ctr"/>
            <a:r>
              <a:rPr lang="en-US" sz="1050" dirty="0"/>
              <a:t>STEM Learning (hydroponics/GIS)</a:t>
            </a:r>
          </a:p>
        </p:txBody>
      </p:sp>
      <p:sp>
        <p:nvSpPr>
          <p:cNvPr id="9" name="TextBox 8"/>
          <p:cNvSpPr txBox="1"/>
          <p:nvPr/>
        </p:nvSpPr>
        <p:spPr>
          <a:xfrm>
            <a:off x="2582275" y="3588132"/>
            <a:ext cx="1176618" cy="900246"/>
          </a:xfrm>
          <a:prstGeom prst="rect">
            <a:avLst/>
          </a:prstGeom>
          <a:noFill/>
          <a:ln>
            <a:solidFill>
              <a:schemeClr val="tx1"/>
            </a:solidFill>
          </a:ln>
        </p:spPr>
        <p:txBody>
          <a:bodyPr wrap="square" rtlCol="0">
            <a:spAutoFit/>
          </a:bodyPr>
          <a:lstStyle/>
          <a:p>
            <a:pPr algn="ctr"/>
            <a:r>
              <a:rPr lang="en-US" sz="1050" dirty="0"/>
              <a:t>Community Engagement farmers markets, public conference)</a:t>
            </a:r>
          </a:p>
        </p:txBody>
      </p:sp>
      <p:sp>
        <p:nvSpPr>
          <p:cNvPr id="12" name="TextBox 11"/>
          <p:cNvSpPr txBox="1"/>
          <p:nvPr/>
        </p:nvSpPr>
        <p:spPr>
          <a:xfrm>
            <a:off x="1750617" y="6383979"/>
            <a:ext cx="5845629" cy="300082"/>
          </a:xfrm>
          <a:prstGeom prst="rect">
            <a:avLst/>
          </a:prstGeom>
          <a:noFill/>
        </p:spPr>
        <p:txBody>
          <a:bodyPr wrap="square" rtlCol="0">
            <a:spAutoFit/>
          </a:bodyPr>
          <a:lstStyle/>
          <a:p>
            <a:pPr algn="ctr"/>
            <a:r>
              <a:rPr lang="en-US" sz="1350" dirty="0"/>
              <a:t>Seeding the Future: Social Justice/Food Justice Driven STEM Learning</a:t>
            </a:r>
          </a:p>
        </p:txBody>
      </p:sp>
      <p:sp>
        <p:nvSpPr>
          <p:cNvPr id="13" name="Rectangle 12"/>
          <p:cNvSpPr/>
          <p:nvPr/>
        </p:nvSpPr>
        <p:spPr>
          <a:xfrm>
            <a:off x="4357129" y="2217336"/>
            <a:ext cx="1313010" cy="2990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4357128" y="2275062"/>
            <a:ext cx="1277471" cy="253916"/>
          </a:xfrm>
          <a:prstGeom prst="rect">
            <a:avLst/>
          </a:prstGeom>
          <a:noFill/>
        </p:spPr>
        <p:txBody>
          <a:bodyPr wrap="square" rtlCol="0">
            <a:spAutoFit/>
          </a:bodyPr>
          <a:lstStyle/>
          <a:p>
            <a:pPr algn="ctr"/>
            <a:r>
              <a:rPr lang="en-US" sz="1050" dirty="0"/>
              <a:t>Actors/Participants</a:t>
            </a:r>
          </a:p>
        </p:txBody>
      </p:sp>
      <p:sp>
        <p:nvSpPr>
          <p:cNvPr id="15" name="TextBox 14"/>
          <p:cNvSpPr txBox="1"/>
          <p:nvPr/>
        </p:nvSpPr>
        <p:spPr>
          <a:xfrm>
            <a:off x="4428434" y="2705359"/>
            <a:ext cx="1176618" cy="507831"/>
          </a:xfrm>
          <a:prstGeom prst="rect">
            <a:avLst/>
          </a:prstGeom>
          <a:noFill/>
          <a:ln>
            <a:solidFill>
              <a:schemeClr val="tx1"/>
            </a:solidFill>
          </a:ln>
        </p:spPr>
        <p:txBody>
          <a:bodyPr wrap="square" rtlCol="0">
            <a:spAutoFit/>
          </a:bodyPr>
          <a:lstStyle/>
          <a:p>
            <a:pPr algn="ctr"/>
            <a:r>
              <a:rPr lang="en-US" sz="1350" dirty="0"/>
              <a:t>Food Justice Leaders</a:t>
            </a:r>
          </a:p>
        </p:txBody>
      </p:sp>
      <p:sp>
        <p:nvSpPr>
          <p:cNvPr id="16" name="TextBox 15"/>
          <p:cNvSpPr txBox="1"/>
          <p:nvPr/>
        </p:nvSpPr>
        <p:spPr>
          <a:xfrm>
            <a:off x="4432720" y="3697819"/>
            <a:ext cx="1176618" cy="507831"/>
          </a:xfrm>
          <a:prstGeom prst="rect">
            <a:avLst/>
          </a:prstGeom>
          <a:noFill/>
          <a:ln>
            <a:solidFill>
              <a:schemeClr val="tx1"/>
            </a:solidFill>
          </a:ln>
        </p:spPr>
        <p:txBody>
          <a:bodyPr wrap="square" rtlCol="0">
            <a:spAutoFit/>
          </a:bodyPr>
          <a:lstStyle/>
          <a:p>
            <a:pPr algn="ctr"/>
            <a:r>
              <a:rPr lang="en-US" sz="1350" dirty="0"/>
              <a:t>Food Justice Ambassadors</a:t>
            </a:r>
          </a:p>
        </p:txBody>
      </p:sp>
      <p:sp>
        <p:nvSpPr>
          <p:cNvPr id="23" name="TextBox 22"/>
          <p:cNvSpPr txBox="1"/>
          <p:nvPr/>
        </p:nvSpPr>
        <p:spPr>
          <a:xfrm>
            <a:off x="2583040" y="4515227"/>
            <a:ext cx="1176618" cy="253916"/>
          </a:xfrm>
          <a:prstGeom prst="rect">
            <a:avLst/>
          </a:prstGeom>
          <a:noFill/>
          <a:ln>
            <a:solidFill>
              <a:schemeClr val="tx1"/>
            </a:solidFill>
          </a:ln>
        </p:spPr>
        <p:txBody>
          <a:bodyPr wrap="square" rtlCol="0">
            <a:spAutoFit/>
          </a:bodyPr>
          <a:lstStyle/>
          <a:p>
            <a:pPr algn="ctr"/>
            <a:r>
              <a:rPr lang="en-US" sz="1050" dirty="0"/>
              <a:t>Food Justice</a:t>
            </a:r>
            <a:endParaRPr lang="en-US" sz="825" dirty="0"/>
          </a:p>
        </p:txBody>
      </p:sp>
      <p:sp>
        <p:nvSpPr>
          <p:cNvPr id="25" name="TextBox 24"/>
          <p:cNvSpPr txBox="1"/>
          <p:nvPr/>
        </p:nvSpPr>
        <p:spPr>
          <a:xfrm>
            <a:off x="4425325" y="4639543"/>
            <a:ext cx="1176618" cy="507831"/>
          </a:xfrm>
          <a:prstGeom prst="rect">
            <a:avLst/>
          </a:prstGeom>
          <a:noFill/>
          <a:ln>
            <a:solidFill>
              <a:schemeClr val="tx1"/>
            </a:solidFill>
          </a:ln>
        </p:spPr>
        <p:txBody>
          <a:bodyPr wrap="square" rtlCol="0">
            <a:spAutoFit/>
          </a:bodyPr>
          <a:lstStyle/>
          <a:p>
            <a:pPr algn="ctr"/>
            <a:r>
              <a:rPr lang="en-US" sz="1350" dirty="0"/>
              <a:t>Middle School Youth</a:t>
            </a:r>
          </a:p>
        </p:txBody>
      </p:sp>
      <p:cxnSp>
        <p:nvCxnSpPr>
          <p:cNvPr id="27" name="Straight Arrow Connector 26"/>
          <p:cNvCxnSpPr/>
          <p:nvPr/>
        </p:nvCxnSpPr>
        <p:spPr>
          <a:xfrm flipV="1">
            <a:off x="5698457" y="4137986"/>
            <a:ext cx="2085463" cy="239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734133" y="2820135"/>
            <a:ext cx="2066629"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063194" y="1028647"/>
            <a:ext cx="3893639" cy="830997"/>
          </a:xfrm>
          <a:prstGeom prst="rect">
            <a:avLst/>
          </a:prstGeom>
          <a:noFill/>
        </p:spPr>
        <p:txBody>
          <a:bodyPr wrap="square" rtlCol="0">
            <a:spAutoFit/>
          </a:bodyPr>
          <a:lstStyle/>
          <a:p>
            <a:r>
              <a:rPr lang="en-US" sz="1200" dirty="0"/>
              <a:t>Iterative design research informs day to day program structures with goal of improving practice and training and implementation of the program’s curriculum based upon both internal data and evaluation results.</a:t>
            </a:r>
          </a:p>
        </p:txBody>
      </p:sp>
      <p:cxnSp>
        <p:nvCxnSpPr>
          <p:cNvPr id="71" name="Straight Arrow Connector 70"/>
          <p:cNvCxnSpPr>
            <a:stCxn id="15" idx="2"/>
            <a:endCxn id="16" idx="0"/>
          </p:cNvCxnSpPr>
          <p:nvPr/>
        </p:nvCxnSpPr>
        <p:spPr>
          <a:xfrm>
            <a:off x="5016744" y="3190107"/>
            <a:ext cx="4286" cy="507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6" idx="2"/>
            <a:endCxn id="25" idx="0"/>
          </p:cNvCxnSpPr>
          <p:nvPr/>
        </p:nvCxnSpPr>
        <p:spPr>
          <a:xfrm flipH="1">
            <a:off x="5013634" y="4182567"/>
            <a:ext cx="7396" cy="456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941100" y="5396460"/>
            <a:ext cx="2147669" cy="738664"/>
          </a:xfrm>
          <a:prstGeom prst="rect">
            <a:avLst/>
          </a:prstGeom>
          <a:noFill/>
        </p:spPr>
        <p:txBody>
          <a:bodyPr wrap="square" rtlCol="0">
            <a:spAutoFit/>
          </a:bodyPr>
          <a:lstStyle/>
          <a:p>
            <a:r>
              <a:rPr lang="en-US" sz="1050" dirty="0"/>
              <a:t>Evaluation informs the design of the overall program structures and how to improve the learning experiences at a program level</a:t>
            </a:r>
          </a:p>
        </p:txBody>
      </p:sp>
      <p:sp>
        <p:nvSpPr>
          <p:cNvPr id="93" name="TextBox 92"/>
          <p:cNvSpPr txBox="1"/>
          <p:nvPr/>
        </p:nvSpPr>
        <p:spPr>
          <a:xfrm>
            <a:off x="1418677" y="3209402"/>
            <a:ext cx="819676" cy="1442703"/>
          </a:xfrm>
          <a:prstGeom prst="rect">
            <a:avLst/>
          </a:prstGeom>
          <a:noFill/>
          <a:ln>
            <a:solidFill>
              <a:schemeClr val="accent1"/>
            </a:solidFill>
          </a:ln>
        </p:spPr>
        <p:txBody>
          <a:bodyPr wrap="square" rtlCol="0">
            <a:spAutoFit/>
          </a:bodyPr>
          <a:lstStyle/>
          <a:p>
            <a:r>
              <a:rPr lang="en-US" sz="1050" dirty="0"/>
              <a:t>Teacher/FJ Leader Training</a:t>
            </a:r>
          </a:p>
          <a:p>
            <a:endParaRPr lang="en-US" sz="1050" dirty="0"/>
          </a:p>
          <a:p>
            <a:r>
              <a:rPr lang="en-US" sz="1050" dirty="0"/>
              <a:t>Curriculum </a:t>
            </a:r>
            <a:r>
              <a:rPr lang="en-US" sz="825" dirty="0"/>
              <a:t>(Career Exploration, Food Justice, Mentoring)</a:t>
            </a:r>
          </a:p>
        </p:txBody>
      </p:sp>
      <p:sp>
        <p:nvSpPr>
          <p:cNvPr id="152" name="TextBox 151"/>
          <p:cNvSpPr txBox="1"/>
          <p:nvPr/>
        </p:nvSpPr>
        <p:spPr>
          <a:xfrm>
            <a:off x="5978522" y="2212574"/>
            <a:ext cx="1699507" cy="577081"/>
          </a:xfrm>
          <a:prstGeom prst="rect">
            <a:avLst/>
          </a:prstGeom>
          <a:noFill/>
        </p:spPr>
        <p:txBody>
          <a:bodyPr wrap="square" rtlCol="0">
            <a:spAutoFit/>
          </a:bodyPr>
          <a:lstStyle/>
          <a:p>
            <a:r>
              <a:rPr lang="en-US" sz="1050" dirty="0"/>
              <a:t>SEM Research examines how program participation impacts outcome variables</a:t>
            </a:r>
          </a:p>
        </p:txBody>
      </p:sp>
      <p:sp>
        <p:nvSpPr>
          <p:cNvPr id="170" name="TextBox 169"/>
          <p:cNvSpPr txBox="1"/>
          <p:nvPr/>
        </p:nvSpPr>
        <p:spPr>
          <a:xfrm>
            <a:off x="7783920" y="2443054"/>
            <a:ext cx="980516" cy="300082"/>
          </a:xfrm>
          <a:prstGeom prst="rect">
            <a:avLst/>
          </a:prstGeom>
          <a:noFill/>
        </p:spPr>
        <p:txBody>
          <a:bodyPr wrap="square" rtlCol="0">
            <a:spAutoFit/>
          </a:bodyPr>
          <a:lstStyle/>
          <a:p>
            <a:r>
              <a:rPr lang="en-US" sz="1350" dirty="0"/>
              <a:t>Outcomes</a:t>
            </a:r>
          </a:p>
        </p:txBody>
      </p:sp>
      <p:sp>
        <p:nvSpPr>
          <p:cNvPr id="171" name="TextBox 170"/>
          <p:cNvSpPr txBox="1"/>
          <p:nvPr/>
        </p:nvSpPr>
        <p:spPr>
          <a:xfrm>
            <a:off x="7783919" y="2751750"/>
            <a:ext cx="1190523" cy="646331"/>
          </a:xfrm>
          <a:prstGeom prst="rect">
            <a:avLst/>
          </a:prstGeom>
          <a:noFill/>
          <a:ln>
            <a:solidFill>
              <a:schemeClr val="accent1">
                <a:shade val="50000"/>
              </a:schemeClr>
            </a:solidFill>
          </a:ln>
        </p:spPr>
        <p:txBody>
          <a:bodyPr wrap="square" rtlCol="0">
            <a:spAutoFit/>
          </a:bodyPr>
          <a:lstStyle/>
          <a:p>
            <a:r>
              <a:rPr lang="en-US" sz="1200" b="1" dirty="0"/>
              <a:t>STEM Identity (interest and intentionality)</a:t>
            </a:r>
          </a:p>
        </p:txBody>
      </p:sp>
      <p:sp>
        <p:nvSpPr>
          <p:cNvPr id="203" name="TextBox 202"/>
          <p:cNvSpPr txBox="1"/>
          <p:nvPr/>
        </p:nvSpPr>
        <p:spPr>
          <a:xfrm>
            <a:off x="59257" y="2789655"/>
            <a:ext cx="1003025" cy="2516073"/>
          </a:xfrm>
          <a:prstGeom prst="rect">
            <a:avLst/>
          </a:prstGeom>
          <a:noFill/>
          <a:ln>
            <a:solidFill>
              <a:schemeClr val="accent1"/>
            </a:solidFill>
          </a:ln>
        </p:spPr>
        <p:txBody>
          <a:bodyPr wrap="square" rtlCol="0">
            <a:spAutoFit/>
          </a:bodyPr>
          <a:lstStyle/>
          <a:p>
            <a:r>
              <a:rPr lang="en-US" sz="1050" b="1" dirty="0"/>
              <a:t>To Broaden participation of youth requires engagement in STEM learning environments that empower them to solve problems of relevance and address a relevant societal need</a:t>
            </a:r>
          </a:p>
        </p:txBody>
      </p:sp>
      <p:sp>
        <p:nvSpPr>
          <p:cNvPr id="210" name="Rectangle 209"/>
          <p:cNvSpPr/>
          <p:nvPr/>
        </p:nvSpPr>
        <p:spPr>
          <a:xfrm>
            <a:off x="7783920" y="3819116"/>
            <a:ext cx="1310196" cy="738664"/>
          </a:xfrm>
          <a:prstGeom prst="rect">
            <a:avLst/>
          </a:prstGeom>
          <a:ln>
            <a:solidFill>
              <a:schemeClr val="accent1">
                <a:shade val="50000"/>
              </a:schemeClr>
            </a:solidFill>
          </a:ln>
        </p:spPr>
        <p:txBody>
          <a:bodyPr wrap="square">
            <a:spAutoFit/>
          </a:bodyPr>
          <a:lstStyle/>
          <a:p>
            <a:r>
              <a:rPr lang="en-US" sz="1050" b="1" dirty="0"/>
              <a:t>Youth see STEM as way to impact social injustices and to design solutions</a:t>
            </a:r>
          </a:p>
        </p:txBody>
      </p:sp>
      <p:sp>
        <p:nvSpPr>
          <p:cNvPr id="215" name="TextBox 214"/>
          <p:cNvSpPr txBox="1"/>
          <p:nvPr/>
        </p:nvSpPr>
        <p:spPr>
          <a:xfrm>
            <a:off x="5931343" y="4130527"/>
            <a:ext cx="1880896" cy="900246"/>
          </a:xfrm>
          <a:prstGeom prst="rect">
            <a:avLst/>
          </a:prstGeom>
          <a:noFill/>
        </p:spPr>
        <p:txBody>
          <a:bodyPr wrap="square" rtlCol="0">
            <a:spAutoFit/>
          </a:bodyPr>
          <a:lstStyle/>
          <a:p>
            <a:r>
              <a:rPr lang="en-US" sz="1050" dirty="0"/>
              <a:t>Summative Evaluation examines how program supports the development of social justice/ STEM initiatives in youth</a:t>
            </a:r>
          </a:p>
        </p:txBody>
      </p:sp>
      <p:sp>
        <p:nvSpPr>
          <p:cNvPr id="219" name="Left-Right Arrow Callout 218"/>
          <p:cNvSpPr/>
          <p:nvPr/>
        </p:nvSpPr>
        <p:spPr>
          <a:xfrm rot="16200000">
            <a:off x="6117578" y="2748945"/>
            <a:ext cx="1218901" cy="1425938"/>
          </a:xfrm>
          <a:prstGeom prst="leftRightArrowCallout">
            <a:avLst>
              <a:gd name="adj1" fmla="val 18302"/>
              <a:gd name="adj2" fmla="val 25000"/>
              <a:gd name="adj3" fmla="val 25000"/>
              <a:gd name="adj4" fmla="val 481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0" name="TextBox 219"/>
          <p:cNvSpPr txBox="1"/>
          <p:nvPr/>
        </p:nvSpPr>
        <p:spPr>
          <a:xfrm>
            <a:off x="6116938" y="3232486"/>
            <a:ext cx="1352241" cy="553998"/>
          </a:xfrm>
          <a:prstGeom prst="rect">
            <a:avLst/>
          </a:prstGeom>
          <a:noFill/>
        </p:spPr>
        <p:txBody>
          <a:bodyPr wrap="square" rtlCol="0">
            <a:spAutoFit/>
          </a:bodyPr>
          <a:lstStyle/>
          <a:p>
            <a:r>
              <a:rPr lang="en-US" sz="750" dirty="0"/>
              <a:t>Research and Evaluation inform each other regarding outcomes and program design</a:t>
            </a:r>
          </a:p>
        </p:txBody>
      </p:sp>
      <p:sp>
        <p:nvSpPr>
          <p:cNvPr id="233" name="TextBox 232"/>
          <p:cNvSpPr txBox="1"/>
          <p:nvPr/>
        </p:nvSpPr>
        <p:spPr>
          <a:xfrm>
            <a:off x="4406910" y="3341263"/>
            <a:ext cx="1326140" cy="230832"/>
          </a:xfrm>
          <a:prstGeom prst="rect">
            <a:avLst/>
          </a:prstGeom>
          <a:noFill/>
        </p:spPr>
        <p:txBody>
          <a:bodyPr wrap="square" rtlCol="0">
            <a:spAutoFit/>
          </a:bodyPr>
          <a:lstStyle/>
          <a:p>
            <a:r>
              <a:rPr lang="en-US" sz="900" dirty="0"/>
              <a:t>Instruction/Mentoring</a:t>
            </a:r>
          </a:p>
        </p:txBody>
      </p:sp>
      <p:sp>
        <p:nvSpPr>
          <p:cNvPr id="234" name="TextBox 233"/>
          <p:cNvSpPr txBox="1"/>
          <p:nvPr/>
        </p:nvSpPr>
        <p:spPr>
          <a:xfrm>
            <a:off x="4406910" y="4287479"/>
            <a:ext cx="1326140" cy="230832"/>
          </a:xfrm>
          <a:prstGeom prst="rect">
            <a:avLst/>
          </a:prstGeom>
          <a:noFill/>
        </p:spPr>
        <p:txBody>
          <a:bodyPr wrap="square" rtlCol="0">
            <a:spAutoFit/>
          </a:bodyPr>
          <a:lstStyle/>
          <a:p>
            <a:r>
              <a:rPr lang="en-US" sz="900" dirty="0"/>
              <a:t>Instruction/Mentoring</a:t>
            </a:r>
          </a:p>
        </p:txBody>
      </p:sp>
      <p:sp>
        <p:nvSpPr>
          <p:cNvPr id="235" name="Right Arrow 234"/>
          <p:cNvSpPr/>
          <p:nvPr/>
        </p:nvSpPr>
        <p:spPr>
          <a:xfrm>
            <a:off x="3822887" y="3534844"/>
            <a:ext cx="540632" cy="336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6" name="Right Brace 235"/>
          <p:cNvSpPr/>
          <p:nvPr/>
        </p:nvSpPr>
        <p:spPr>
          <a:xfrm rot="5400000">
            <a:off x="3436785" y="3029773"/>
            <a:ext cx="262972" cy="4514561"/>
          </a:xfrm>
          <a:prstGeom prst="rightBrace">
            <a:avLst>
              <a:gd name="adj1" fmla="val 8333"/>
              <a:gd name="adj2" fmla="val 4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7" name="TextBox 236"/>
          <p:cNvSpPr txBox="1"/>
          <p:nvPr/>
        </p:nvSpPr>
        <p:spPr>
          <a:xfrm>
            <a:off x="2891901" y="5460351"/>
            <a:ext cx="1548181" cy="300082"/>
          </a:xfrm>
          <a:prstGeom prst="rect">
            <a:avLst/>
          </a:prstGeom>
          <a:noFill/>
        </p:spPr>
        <p:txBody>
          <a:bodyPr wrap="none" rtlCol="0">
            <a:spAutoFit/>
          </a:bodyPr>
          <a:lstStyle/>
          <a:p>
            <a:r>
              <a:rPr lang="en-US" sz="1350" dirty="0"/>
              <a:t>Program Structures</a:t>
            </a:r>
          </a:p>
        </p:txBody>
      </p:sp>
      <p:sp>
        <p:nvSpPr>
          <p:cNvPr id="238" name="Right Arrow 237"/>
          <p:cNvSpPr/>
          <p:nvPr/>
        </p:nvSpPr>
        <p:spPr>
          <a:xfrm>
            <a:off x="2187348" y="3511787"/>
            <a:ext cx="349778" cy="336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9" name="Right Arrow 238"/>
          <p:cNvSpPr/>
          <p:nvPr/>
        </p:nvSpPr>
        <p:spPr>
          <a:xfrm>
            <a:off x="1046376" y="3529397"/>
            <a:ext cx="372155" cy="336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0" name="Oval 239"/>
          <p:cNvSpPr/>
          <p:nvPr/>
        </p:nvSpPr>
        <p:spPr>
          <a:xfrm>
            <a:off x="5502034" y="5315794"/>
            <a:ext cx="2943612" cy="8607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2" name="Straight Arrow Connector 241"/>
          <p:cNvCxnSpPr>
            <a:stCxn id="240" idx="2"/>
          </p:cNvCxnSpPr>
          <p:nvPr/>
        </p:nvCxnSpPr>
        <p:spPr>
          <a:xfrm flipH="1" flipV="1">
            <a:off x="4599178" y="5294272"/>
            <a:ext cx="902857" cy="45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6" name="Curved Connector 245"/>
          <p:cNvCxnSpPr>
            <a:stCxn id="5" idx="0"/>
            <a:endCxn id="13" idx="0"/>
          </p:cNvCxnSpPr>
          <p:nvPr/>
        </p:nvCxnSpPr>
        <p:spPr>
          <a:xfrm rot="5400000" flipH="1" flipV="1">
            <a:off x="4091330" y="1295034"/>
            <a:ext cx="9525" cy="1844606"/>
          </a:xfrm>
          <a:prstGeom prst="curvedConnector3">
            <a:avLst>
              <a:gd name="adj1" fmla="val 180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1310991" y="2714185"/>
            <a:ext cx="1020536" cy="461665"/>
          </a:xfrm>
          <a:prstGeom prst="rect">
            <a:avLst/>
          </a:prstGeom>
          <a:noFill/>
        </p:spPr>
        <p:txBody>
          <a:bodyPr wrap="square" rtlCol="0">
            <a:spAutoFit/>
          </a:bodyPr>
          <a:lstStyle/>
          <a:p>
            <a:pPr algn="ctr"/>
            <a:r>
              <a:rPr lang="en-US" sz="1200" dirty="0"/>
              <a:t>Instructional Supports</a:t>
            </a:r>
          </a:p>
        </p:txBody>
      </p:sp>
      <p:sp>
        <p:nvSpPr>
          <p:cNvPr id="255" name="TextBox 254"/>
          <p:cNvSpPr txBox="1"/>
          <p:nvPr/>
        </p:nvSpPr>
        <p:spPr>
          <a:xfrm>
            <a:off x="461720" y="5471561"/>
            <a:ext cx="1838000" cy="738664"/>
          </a:xfrm>
          <a:prstGeom prst="rect">
            <a:avLst/>
          </a:prstGeom>
          <a:noFill/>
        </p:spPr>
        <p:txBody>
          <a:bodyPr wrap="square" rtlCol="0">
            <a:spAutoFit/>
          </a:bodyPr>
          <a:lstStyle/>
          <a:p>
            <a:r>
              <a:rPr lang="en-US" sz="1050" dirty="0"/>
              <a:t>Formative Evaluation informs the design and redesign of training aspects of the program</a:t>
            </a:r>
          </a:p>
        </p:txBody>
      </p:sp>
      <p:sp>
        <p:nvSpPr>
          <p:cNvPr id="256" name="Oval 255"/>
          <p:cNvSpPr/>
          <p:nvPr/>
        </p:nvSpPr>
        <p:spPr>
          <a:xfrm>
            <a:off x="162701" y="5387408"/>
            <a:ext cx="2436037" cy="9202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8" name="Straight Arrow Connector 257"/>
          <p:cNvCxnSpPr>
            <a:endCxn id="93" idx="2"/>
          </p:cNvCxnSpPr>
          <p:nvPr/>
        </p:nvCxnSpPr>
        <p:spPr>
          <a:xfrm flipV="1">
            <a:off x="1418531" y="4640563"/>
            <a:ext cx="381287" cy="755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0" name="Curved Connector 259"/>
          <p:cNvCxnSpPr/>
          <p:nvPr/>
        </p:nvCxnSpPr>
        <p:spPr>
          <a:xfrm rot="5400000" flipH="1" flipV="1">
            <a:off x="2246327" y="1808971"/>
            <a:ext cx="496849" cy="1347769"/>
          </a:xfrm>
          <a:prstGeom prst="curvedConnector3">
            <a:avLst>
              <a:gd name="adj1" fmla="val 134507"/>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3" name="TextBox 272"/>
          <p:cNvSpPr txBox="1"/>
          <p:nvPr/>
        </p:nvSpPr>
        <p:spPr>
          <a:xfrm>
            <a:off x="2577141" y="4790054"/>
            <a:ext cx="1176618" cy="415498"/>
          </a:xfrm>
          <a:prstGeom prst="rect">
            <a:avLst/>
          </a:prstGeom>
          <a:noFill/>
          <a:ln>
            <a:solidFill>
              <a:schemeClr val="tx1"/>
            </a:solidFill>
          </a:ln>
        </p:spPr>
        <p:txBody>
          <a:bodyPr wrap="square" rtlCol="0">
            <a:spAutoFit/>
          </a:bodyPr>
          <a:lstStyle/>
          <a:p>
            <a:pPr algn="ctr"/>
            <a:r>
              <a:rPr lang="en-US" sz="1050" dirty="0"/>
              <a:t>Career Exploration</a:t>
            </a:r>
            <a:endParaRPr lang="en-US" sz="825" dirty="0"/>
          </a:p>
        </p:txBody>
      </p:sp>
      <p:sp>
        <p:nvSpPr>
          <p:cNvPr id="278" name="TextBox 277"/>
          <p:cNvSpPr txBox="1"/>
          <p:nvPr/>
        </p:nvSpPr>
        <p:spPr>
          <a:xfrm>
            <a:off x="118933" y="2310112"/>
            <a:ext cx="883675" cy="461665"/>
          </a:xfrm>
          <a:prstGeom prst="rect">
            <a:avLst/>
          </a:prstGeom>
          <a:noFill/>
        </p:spPr>
        <p:txBody>
          <a:bodyPr wrap="square" rtlCol="0">
            <a:spAutoFit/>
          </a:bodyPr>
          <a:lstStyle/>
          <a:p>
            <a:pPr algn="ctr"/>
            <a:r>
              <a:rPr lang="en-US" sz="1200" dirty="0"/>
              <a:t>Program Conjecture</a:t>
            </a:r>
          </a:p>
        </p:txBody>
      </p:sp>
      <p:sp>
        <p:nvSpPr>
          <p:cNvPr id="2" name="Rectangle 1"/>
          <p:cNvSpPr/>
          <p:nvPr/>
        </p:nvSpPr>
        <p:spPr>
          <a:xfrm>
            <a:off x="5312966" y="1005090"/>
            <a:ext cx="3781150" cy="1015663"/>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The overall goal of the SEM research is to test the theories driving our work regarding how participation in our program impacts youth outcomes on STEM identity. Whereas, the summative evaluation is more focused on whether our work has met its goal.   </a:t>
            </a:r>
            <a:endParaRPr lang="en-US" sz="1200" dirty="0"/>
          </a:p>
        </p:txBody>
      </p:sp>
      <p:sp>
        <p:nvSpPr>
          <p:cNvPr id="49" name="Right Brace 48"/>
          <p:cNvSpPr/>
          <p:nvPr/>
        </p:nvSpPr>
        <p:spPr>
          <a:xfrm rot="16200000">
            <a:off x="6635192" y="1115293"/>
            <a:ext cx="262972" cy="2091122"/>
          </a:xfrm>
          <a:prstGeom prst="rightBrace">
            <a:avLst>
              <a:gd name="adj1" fmla="val 8333"/>
              <a:gd name="adj2" fmla="val 4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 name="TextBox 2"/>
          <p:cNvSpPr txBox="1"/>
          <p:nvPr/>
        </p:nvSpPr>
        <p:spPr>
          <a:xfrm>
            <a:off x="7329" y="-6953"/>
            <a:ext cx="9189610" cy="584775"/>
          </a:xfrm>
          <a:prstGeom prst="rect">
            <a:avLst/>
          </a:prstGeom>
          <a:solidFill>
            <a:schemeClr val="accent4">
              <a:lumMod val="20000"/>
              <a:lumOff val="80000"/>
            </a:schemeClr>
          </a:solidFill>
        </p:spPr>
        <p:txBody>
          <a:bodyPr wrap="square" rtlCol="0">
            <a:spAutoFit/>
          </a:bodyPr>
          <a:lstStyle/>
          <a:p>
            <a:r>
              <a:rPr lang="en-US" sz="3200" dirty="0" smtClean="0"/>
              <a:t>Conjecture Maps:  Design-Based Research approach</a:t>
            </a:r>
            <a:endParaRPr lang="en-US" sz="3200" dirty="0"/>
          </a:p>
        </p:txBody>
      </p:sp>
    </p:spTree>
    <p:extLst>
      <p:ext uri="{BB962C8B-B14F-4D97-AF65-F5344CB8AC3E}">
        <p14:creationId xmlns:p14="http://schemas.microsoft.com/office/powerpoint/2010/main" val="1766611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050" y="0"/>
            <a:ext cx="9124950" cy="990600"/>
          </a:xfrm>
          <a:solidFill>
            <a:schemeClr val="accent4">
              <a:lumMod val="20000"/>
              <a:lumOff val="80000"/>
            </a:schemeClr>
          </a:solidFill>
        </p:spPr>
        <p:txBody>
          <a:bodyPr/>
          <a:lstStyle/>
          <a:p>
            <a:pPr eaLnBrk="1" hangingPunct="1"/>
            <a:r>
              <a:rPr lang="en-US" altLang="en-US" b="1" dirty="0" smtClean="0"/>
              <a:t>Social Justice + Supports</a:t>
            </a:r>
          </a:p>
        </p:txBody>
      </p:sp>
      <p:pic>
        <p:nvPicPr>
          <p:cNvPr id="13317"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61350" cy="525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908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59531"/>
            <a:ext cx="9144000" cy="973932"/>
          </a:xfrm>
          <a:solidFill>
            <a:schemeClr val="accent4">
              <a:lumMod val="20000"/>
              <a:lumOff val="80000"/>
            </a:schemeClr>
          </a:solidFill>
        </p:spPr>
        <p:txBody>
          <a:bodyPr>
            <a:normAutofit/>
          </a:bodyPr>
          <a:lstStyle/>
          <a:p>
            <a:r>
              <a:rPr lang="en-US" altLang="en-US" b="1" dirty="0" smtClean="0"/>
              <a:t>High School Youth OST Program</a:t>
            </a:r>
          </a:p>
        </p:txBody>
      </p:sp>
      <p:sp>
        <p:nvSpPr>
          <p:cNvPr id="35843" name="Content Placeholder 2"/>
          <p:cNvSpPr>
            <a:spLocks noGrp="1"/>
          </p:cNvSpPr>
          <p:nvPr>
            <p:ph idx="1"/>
          </p:nvPr>
        </p:nvSpPr>
        <p:spPr>
          <a:xfrm>
            <a:off x="0" y="1066800"/>
            <a:ext cx="5838825" cy="5486400"/>
          </a:xfrm>
        </p:spPr>
        <p:txBody>
          <a:bodyPr>
            <a:normAutofit fontScale="92500" lnSpcReduction="10000"/>
          </a:bodyPr>
          <a:lstStyle/>
          <a:p>
            <a:r>
              <a:rPr lang="en-US" altLang="en-US" sz="2600" dirty="0" smtClean="0"/>
              <a:t>Youth from Boston Public Schools</a:t>
            </a:r>
          </a:p>
          <a:p>
            <a:pPr lvl="1"/>
            <a:r>
              <a:rPr lang="en-US" altLang="en-US" sz="2200" dirty="0" smtClean="0"/>
              <a:t>Out-of-school program</a:t>
            </a:r>
          </a:p>
          <a:p>
            <a:r>
              <a:rPr lang="en-US" altLang="en-US" sz="2600" dirty="0" smtClean="0"/>
              <a:t>All grades (7</a:t>
            </a:r>
            <a:r>
              <a:rPr lang="en-US" altLang="en-US" sz="2600" baseline="30000" dirty="0" smtClean="0"/>
              <a:t>th</a:t>
            </a:r>
            <a:r>
              <a:rPr lang="en-US" altLang="en-US" sz="2600" dirty="0" smtClean="0"/>
              <a:t> – 12</a:t>
            </a:r>
            <a:r>
              <a:rPr lang="en-US" altLang="en-US" sz="2600" baseline="30000" dirty="0" smtClean="0"/>
              <a:t>th</a:t>
            </a:r>
            <a:r>
              <a:rPr lang="en-US" altLang="en-US" sz="2600" dirty="0" smtClean="0"/>
              <a:t>)</a:t>
            </a:r>
          </a:p>
          <a:p>
            <a:pPr lvl="1"/>
            <a:r>
              <a:rPr lang="en-US" altLang="en-US" sz="2200" dirty="0" smtClean="0"/>
              <a:t>Low income, first generation to college</a:t>
            </a:r>
          </a:p>
          <a:p>
            <a:r>
              <a:rPr lang="en-US" altLang="en-US" sz="2600" dirty="0" smtClean="0"/>
              <a:t>Do not target the very top students</a:t>
            </a:r>
          </a:p>
          <a:p>
            <a:pPr lvl="1"/>
            <a:r>
              <a:rPr lang="en-US" altLang="en-US" sz="2600" dirty="0" smtClean="0"/>
              <a:t>Generally start with little or any interest in science</a:t>
            </a:r>
          </a:p>
          <a:p>
            <a:r>
              <a:rPr lang="en-US" altLang="en-US" sz="2600" dirty="0" smtClean="0"/>
              <a:t>Strive to retain youth through 7</a:t>
            </a:r>
            <a:r>
              <a:rPr lang="en-US" altLang="en-US" sz="2600" baseline="30000" dirty="0" smtClean="0"/>
              <a:t>th</a:t>
            </a:r>
            <a:r>
              <a:rPr lang="en-US" altLang="en-US" sz="2600" dirty="0" smtClean="0"/>
              <a:t> – 12</a:t>
            </a:r>
            <a:r>
              <a:rPr lang="en-US" altLang="en-US" sz="2600" baseline="30000" dirty="0" smtClean="0"/>
              <a:t>th</a:t>
            </a:r>
            <a:r>
              <a:rPr lang="en-US" altLang="en-US" sz="2600" dirty="0" smtClean="0"/>
              <a:t> grade</a:t>
            </a:r>
          </a:p>
          <a:p>
            <a:pPr lvl="1"/>
            <a:r>
              <a:rPr lang="en-US" altLang="en-US" sz="2200" dirty="0" smtClean="0"/>
              <a:t>Mentoring and alumni program</a:t>
            </a:r>
          </a:p>
          <a:p>
            <a:pPr lvl="1"/>
            <a:r>
              <a:rPr lang="en-US" altLang="en-US" sz="2200" dirty="0" smtClean="0"/>
              <a:t>Now partnering with </a:t>
            </a:r>
            <a:r>
              <a:rPr lang="en-US" altLang="en-US" sz="2200" dirty="0" err="1" smtClean="0"/>
              <a:t>MentorNet</a:t>
            </a:r>
            <a:endParaRPr lang="en-US" altLang="en-US" sz="2200" dirty="0" smtClean="0"/>
          </a:p>
          <a:p>
            <a:r>
              <a:rPr lang="en-US" altLang="en-US" sz="2600" dirty="0" smtClean="0"/>
              <a:t>Around a 80% retention rate</a:t>
            </a:r>
          </a:p>
          <a:p>
            <a:r>
              <a:rPr lang="en-US" altLang="en-US" sz="2600" dirty="0" smtClean="0"/>
              <a:t>Programming in STEM, Social Justice, Career exploration, College Preparation, College Mentors</a:t>
            </a:r>
          </a:p>
        </p:txBody>
      </p:sp>
      <p:pic>
        <p:nvPicPr>
          <p:cNvPr id="35844" name="Picture 2" descr="https://scontent-b-lga.xx.fbcdn.net/hphotos-prn2/t1.0-9/960210_492611094180472_1308557362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8825" y="1395413"/>
            <a:ext cx="342265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0888" y="4221163"/>
            <a:ext cx="331311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463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0"/>
            <a:ext cx="9144000" cy="846138"/>
          </a:xfrm>
          <a:solidFill>
            <a:schemeClr val="accent4">
              <a:lumMod val="20000"/>
              <a:lumOff val="80000"/>
            </a:schemeClr>
          </a:solidFill>
        </p:spPr>
        <p:txBody>
          <a:bodyPr/>
          <a:lstStyle/>
          <a:p>
            <a:r>
              <a:rPr lang="en-US" altLang="en-US" b="1" dirty="0" smtClean="0"/>
              <a:t>Integrating into classrooms</a:t>
            </a:r>
          </a:p>
        </p:txBody>
      </p:sp>
      <p:pic>
        <p:nvPicPr>
          <p:cNvPr id="522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52863"/>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71438" y="986677"/>
            <a:ext cx="5414962"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defRPr/>
            </a:pPr>
            <a:r>
              <a:rPr lang="en-US" sz="2800" kern="0" baseline="0" dirty="0" smtClean="0"/>
              <a:t>Currently</a:t>
            </a:r>
          </a:p>
          <a:p>
            <a:pPr lvl="1">
              <a:defRPr/>
            </a:pPr>
            <a:r>
              <a:rPr lang="en-US" sz="2000" kern="0" baseline="0" dirty="0" smtClean="0"/>
              <a:t>Curriculum for classroom teachers</a:t>
            </a:r>
          </a:p>
          <a:p>
            <a:pPr lvl="1">
              <a:defRPr/>
            </a:pPr>
            <a:r>
              <a:rPr lang="en-US" sz="2000" kern="0" baseline="0" dirty="0" smtClean="0"/>
              <a:t>Schools grow food in the back of their classrooms</a:t>
            </a:r>
            <a:r>
              <a:rPr lang="en-US" sz="2000" kern="0" dirty="0" smtClean="0"/>
              <a:t> (outdoors in LA)</a:t>
            </a:r>
            <a:endParaRPr lang="en-US" sz="2000" kern="0" baseline="0" dirty="0" smtClean="0"/>
          </a:p>
          <a:p>
            <a:pPr>
              <a:defRPr/>
            </a:pPr>
            <a:r>
              <a:rPr lang="en-US" sz="2400" kern="0" dirty="0" smtClean="0"/>
              <a:t>Lots of schools participating </a:t>
            </a:r>
            <a:endParaRPr lang="en-US" sz="2400" kern="0" baseline="0" dirty="0" smtClean="0"/>
          </a:p>
          <a:p>
            <a:pPr lvl="1">
              <a:defRPr/>
            </a:pPr>
            <a:r>
              <a:rPr lang="en-US" sz="2000" kern="0" dirty="0" smtClean="0"/>
              <a:t>Teacher institutes, follow-up workshops</a:t>
            </a:r>
            <a:endParaRPr lang="en-US" sz="2000" kern="0" baseline="0" dirty="0" smtClean="0"/>
          </a:p>
          <a:p>
            <a:pPr>
              <a:defRPr/>
            </a:pPr>
            <a:r>
              <a:rPr lang="en-US" sz="2400" kern="0" baseline="0" dirty="0" smtClean="0"/>
              <a:t>Scaling to China</a:t>
            </a:r>
            <a:endParaRPr lang="en-US" sz="2000" kern="0" baseline="0" dirty="0" smtClean="0"/>
          </a:p>
          <a:p>
            <a:pPr lvl="1">
              <a:defRPr/>
            </a:pPr>
            <a:r>
              <a:rPr lang="en-US" sz="2000" kern="0" baseline="0" dirty="0" smtClean="0"/>
              <a:t>Hubei province</a:t>
            </a:r>
            <a:r>
              <a:rPr lang="en-US" sz="2000" kern="0" dirty="0" smtClean="0"/>
              <a:t> has adopted our materials</a:t>
            </a:r>
            <a:endParaRPr lang="en-US" sz="2000" kern="0" baseline="0" dirty="0" smtClean="0"/>
          </a:p>
          <a:p>
            <a:pPr>
              <a:defRPr/>
            </a:pPr>
            <a:r>
              <a:rPr lang="en-US" sz="2400" kern="0" baseline="0" dirty="0" smtClean="0"/>
              <a:t>75 out-of-school sites in Boston area (through STEM Garden, non-profit)</a:t>
            </a:r>
          </a:p>
          <a:p>
            <a:pPr lvl="1">
              <a:defRPr/>
            </a:pPr>
            <a:r>
              <a:rPr lang="en-US" sz="2000" kern="0" dirty="0" smtClean="0"/>
              <a:t>Elementary focus</a:t>
            </a:r>
            <a:endParaRPr lang="en-US" sz="2000" kern="0" baseline="0" dirty="0" smtClean="0"/>
          </a:p>
        </p:txBody>
      </p:sp>
      <p:pic>
        <p:nvPicPr>
          <p:cNvPr id="7" name="Picture 12" descr="https://scontent-b-ord.xx.fbcdn.net/hphotos-frc3/t31.0-8/736390_350397365068513_1998375700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958" y="986677"/>
            <a:ext cx="30099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252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067"/>
            <a:ext cx="9670612" cy="966133"/>
          </a:xfrm>
          <a:solidFill>
            <a:schemeClr val="accent4">
              <a:lumMod val="20000"/>
              <a:lumOff val="80000"/>
            </a:schemeClr>
          </a:solidFill>
        </p:spPr>
        <p:txBody>
          <a:bodyPr>
            <a:normAutofit/>
          </a:bodyPr>
          <a:lstStyle/>
          <a:p>
            <a:r>
              <a:rPr lang="en-US" b="1" dirty="0" smtClean="0"/>
              <a:t>Food Justice: Science for Impact</a:t>
            </a:r>
            <a:endParaRPr lang="en-US" b="1"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914400"/>
            <a:ext cx="4538806" cy="587375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184" y="765175"/>
            <a:ext cx="4769428" cy="6172200"/>
          </a:xfrm>
          <a:prstGeom prst="rect">
            <a:avLst/>
          </a:prstGeom>
        </p:spPr>
      </p:pic>
    </p:spTree>
    <p:extLst>
      <p:ext uri="{BB962C8B-B14F-4D97-AF65-F5344CB8AC3E}">
        <p14:creationId xmlns:p14="http://schemas.microsoft.com/office/powerpoint/2010/main" val="1571679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24"/>
            <a:ext cx="9144000" cy="836685"/>
          </a:xfrm>
          <a:solidFill>
            <a:schemeClr val="accent4">
              <a:lumMod val="20000"/>
              <a:lumOff val="80000"/>
            </a:schemeClr>
          </a:solidFill>
        </p:spPr>
        <p:txBody>
          <a:bodyPr/>
          <a:lstStyle/>
          <a:p>
            <a:r>
              <a:rPr lang="en-US" b="1" dirty="0" smtClean="0"/>
              <a:t>More Food Justice</a:t>
            </a:r>
            <a:endParaRPr lang="en-US" b="1"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984250"/>
            <a:ext cx="5122719" cy="6629400"/>
          </a:xfrm>
          <a:prstGeom prst="rect">
            <a:avLst/>
          </a:prstGeom>
        </p:spPr>
      </p:pic>
      <p:pic>
        <p:nvPicPr>
          <p:cNvPr id="4" name="Content Placeholder 3"/>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8811"/>
          <a:stretch/>
        </p:blipFill>
        <p:spPr>
          <a:xfrm>
            <a:off x="4480560" y="984250"/>
            <a:ext cx="5111496" cy="6330707"/>
          </a:xfrm>
        </p:spPr>
      </p:pic>
    </p:spTree>
    <p:extLst>
      <p:ext uri="{BB962C8B-B14F-4D97-AF65-F5344CB8AC3E}">
        <p14:creationId xmlns:p14="http://schemas.microsoft.com/office/powerpoint/2010/main" val="2264340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99563" cy="838200"/>
          </a:xfrm>
          <a:solidFill>
            <a:schemeClr val="accent4">
              <a:lumMod val="20000"/>
              <a:lumOff val="80000"/>
            </a:schemeClr>
          </a:solidFill>
        </p:spPr>
        <p:txBody>
          <a:bodyPr rtlCol="0">
            <a:normAutofit/>
          </a:bodyPr>
          <a:lstStyle/>
          <a:p>
            <a:pPr eaLnBrk="1" fontAlgn="auto" hangingPunct="1">
              <a:spcAft>
                <a:spcPts val="0"/>
              </a:spcAft>
              <a:defRPr/>
            </a:pPr>
            <a:r>
              <a:rPr lang="en-US" b="1" dirty="0" smtClean="0"/>
              <a:t>What we have been learning</a:t>
            </a:r>
            <a:endParaRPr lang="en-US" b="1" dirty="0"/>
          </a:p>
        </p:txBody>
      </p:sp>
      <p:sp>
        <p:nvSpPr>
          <p:cNvPr id="64515" name="Content Placeholder 2"/>
          <p:cNvSpPr>
            <a:spLocks noGrp="1"/>
          </p:cNvSpPr>
          <p:nvPr>
            <p:ph idx="1"/>
          </p:nvPr>
        </p:nvSpPr>
        <p:spPr>
          <a:xfrm>
            <a:off x="91336" y="1037368"/>
            <a:ext cx="4217815" cy="5820632"/>
          </a:xfrm>
        </p:spPr>
        <p:txBody>
          <a:bodyPr>
            <a:normAutofit lnSpcReduction="10000"/>
          </a:bodyPr>
          <a:lstStyle/>
          <a:p>
            <a:pPr eaLnBrk="1" hangingPunct="1"/>
            <a:r>
              <a:rPr lang="en-US" altLang="en-US" dirty="0" smtClean="0"/>
              <a:t>The curricular structure is very modular</a:t>
            </a:r>
          </a:p>
          <a:p>
            <a:pPr lvl="1"/>
            <a:r>
              <a:rPr lang="en-US" altLang="en-US" dirty="0" smtClean="0"/>
              <a:t>Physics, inquiry, chemistry, business, alternative energy</a:t>
            </a:r>
          </a:p>
          <a:p>
            <a:pPr lvl="1"/>
            <a:r>
              <a:rPr lang="en-US" altLang="en-US" dirty="0" smtClean="0"/>
              <a:t>“Half-Baked” – we have no interest at all in teacher fidelity</a:t>
            </a:r>
          </a:p>
          <a:p>
            <a:pPr lvl="2"/>
            <a:r>
              <a:rPr lang="en-US" altLang="en-US" dirty="0" smtClean="0"/>
              <a:t>Flexible based upon teacher expertise and context</a:t>
            </a:r>
          </a:p>
          <a:p>
            <a:pPr lvl="1"/>
            <a:r>
              <a:rPr lang="en-US" altLang="en-US" dirty="0" smtClean="0"/>
              <a:t>Strong gains on “usefulness” of science and science relevance and thinking more about potential STEM careers that they did not consider</a:t>
            </a:r>
          </a:p>
          <a:p>
            <a:pPr lvl="1" eaLnBrk="1" hangingPunct="1"/>
            <a:endParaRPr lang="en-US" altLang="en-US" dirty="0" smtClean="0"/>
          </a:p>
        </p:txBody>
      </p:sp>
      <p:sp>
        <p:nvSpPr>
          <p:cNvPr id="3" name="Rectangle 2"/>
          <p:cNvSpPr/>
          <p:nvPr/>
        </p:nvSpPr>
        <p:spPr>
          <a:xfrm>
            <a:off x="4358875" y="6117968"/>
            <a:ext cx="5169937" cy="369332"/>
          </a:xfrm>
          <a:prstGeom prst="rect">
            <a:avLst/>
          </a:prstGeom>
        </p:spPr>
        <p:txBody>
          <a:bodyPr wrap="square">
            <a:spAutoFit/>
          </a:bodyPr>
          <a:lstStyle/>
          <a:p>
            <a:r>
              <a:rPr lang="en-US" dirty="0"/>
              <a:t>http://csl.nsta.org/2017/05/seeding-the-future/</a:t>
            </a:r>
          </a:p>
        </p:txBody>
      </p:sp>
      <p:pic>
        <p:nvPicPr>
          <p:cNvPr id="13314" name="Picture 2" descr="http://csl.nsta.org/wp-content/uploads/2017/03/Seeding_the_Future_Figure_1_wick-768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1366" y="1364185"/>
            <a:ext cx="1758871" cy="23451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sl.nsta.org/wp-content/uploads/2017/03/Seeding_the_Future_Figure_2_multi-tier-768x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711" y="1364185"/>
            <a:ext cx="1768253" cy="235767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csl.nsta.org/wp-content/uploads/2017/03/Seeding_the_Future_Figure_5_float_system-1024x5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9711" y="3791138"/>
            <a:ext cx="4100526" cy="221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07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3997"/>
          </a:xfrm>
          <a:solidFill>
            <a:schemeClr val="accent4">
              <a:lumMod val="20000"/>
              <a:lumOff val="80000"/>
            </a:schemeClr>
          </a:solidFill>
        </p:spPr>
        <p:txBody>
          <a:bodyPr/>
          <a:lstStyle/>
          <a:p>
            <a:r>
              <a:rPr lang="en-US" b="1" dirty="0" smtClean="0"/>
              <a:t>Measures: Outcomes</a:t>
            </a:r>
            <a:endParaRPr lang="en-US" b="1" dirty="0"/>
          </a:p>
        </p:txBody>
      </p:sp>
      <p:sp>
        <p:nvSpPr>
          <p:cNvPr id="3" name="Content Placeholder 2"/>
          <p:cNvSpPr>
            <a:spLocks noGrp="1"/>
          </p:cNvSpPr>
          <p:nvPr>
            <p:ph idx="1"/>
          </p:nvPr>
        </p:nvSpPr>
        <p:spPr>
          <a:xfrm>
            <a:off x="432005" y="1170570"/>
            <a:ext cx="7886700" cy="5163709"/>
          </a:xfrm>
        </p:spPr>
        <p:txBody>
          <a:bodyPr>
            <a:normAutofit fontScale="92500" lnSpcReduction="20000"/>
          </a:bodyPr>
          <a:lstStyle/>
          <a:p>
            <a:r>
              <a:rPr lang="en-US" dirty="0" smtClean="0"/>
              <a:t>Modified attitudes towards science inventory (</a:t>
            </a:r>
            <a:r>
              <a:rPr lang="en-US" dirty="0" err="1" smtClean="0"/>
              <a:t>Weinburgh</a:t>
            </a:r>
            <a:r>
              <a:rPr lang="en-US" dirty="0" smtClean="0"/>
              <a:t> </a:t>
            </a:r>
            <a:r>
              <a:rPr lang="en-US" dirty="0"/>
              <a:t>&amp; Steele, </a:t>
            </a:r>
            <a:r>
              <a:rPr lang="en-US" dirty="0" smtClean="0"/>
              <a:t>2000)</a:t>
            </a:r>
          </a:p>
          <a:p>
            <a:pPr lvl="1"/>
            <a:r>
              <a:rPr lang="en-US" dirty="0" smtClean="0"/>
              <a:t>Focus on affective outcomes</a:t>
            </a:r>
          </a:p>
          <a:p>
            <a:pPr lvl="1"/>
            <a:r>
              <a:rPr lang="en-US" i="1" dirty="0" smtClean="0"/>
              <a:t>Good predictors on whether youth will study science later</a:t>
            </a:r>
          </a:p>
          <a:p>
            <a:r>
              <a:rPr lang="en-US" dirty="0"/>
              <a:t>Three subscales</a:t>
            </a:r>
          </a:p>
          <a:p>
            <a:pPr lvl="1"/>
            <a:r>
              <a:rPr lang="en-US" dirty="0"/>
              <a:t>Anxiety toward science: 4 items, Cronbach’s Alpha .880</a:t>
            </a:r>
          </a:p>
          <a:p>
            <a:pPr lvl="1"/>
            <a:r>
              <a:rPr lang="en-US" dirty="0"/>
              <a:t>Desire to do science: 5 items, Cronbach’s Alpha .982</a:t>
            </a:r>
          </a:p>
          <a:p>
            <a:pPr lvl="1"/>
            <a:r>
              <a:rPr lang="en-US" dirty="0"/>
              <a:t>Self-Concept of science: 5 items, Cronbach’s Alpha .</a:t>
            </a:r>
            <a:r>
              <a:rPr lang="en-US" dirty="0" smtClean="0"/>
              <a:t>739</a:t>
            </a:r>
          </a:p>
          <a:p>
            <a:pPr marL="0" indent="0">
              <a:buNone/>
            </a:pPr>
            <a:r>
              <a:rPr lang="en-US" dirty="0" smtClean="0"/>
              <a:t>added</a:t>
            </a:r>
          </a:p>
          <a:p>
            <a:pPr lvl="1"/>
            <a:r>
              <a:rPr lang="en-US" dirty="0" smtClean="0"/>
              <a:t>Identity measures – 5-10 </a:t>
            </a:r>
            <a:r>
              <a:rPr lang="en-US" dirty="0" err="1" smtClean="0"/>
              <a:t>itmes</a:t>
            </a:r>
            <a:r>
              <a:rPr lang="en-US" dirty="0" smtClean="0"/>
              <a:t>, </a:t>
            </a:r>
            <a:r>
              <a:rPr lang="en-US" dirty="0" err="1" smtClean="0"/>
              <a:t>Cornbach’s</a:t>
            </a:r>
            <a:r>
              <a:rPr lang="en-US" dirty="0" smtClean="0"/>
              <a:t> Alpha .90</a:t>
            </a:r>
            <a:endParaRPr lang="en-US" dirty="0"/>
          </a:p>
          <a:p>
            <a:r>
              <a:rPr lang="en-US" dirty="0" smtClean="0"/>
              <a:t>Elementary level</a:t>
            </a:r>
          </a:p>
          <a:p>
            <a:pPr lvl="1"/>
            <a:r>
              <a:rPr lang="en-US" dirty="0" smtClean="0"/>
              <a:t>Pre and Post test at three sites, n =234 (had many more youth participate) (a total of 350+ youth total participate)</a:t>
            </a:r>
          </a:p>
          <a:p>
            <a:pPr lvl="2"/>
            <a:r>
              <a:rPr lang="en-US" dirty="0" smtClean="0"/>
              <a:t>Only kept data that had both a </a:t>
            </a:r>
            <a:r>
              <a:rPr lang="en-US" b="1" i="1" dirty="0" smtClean="0"/>
              <a:t>complete</a:t>
            </a:r>
            <a:r>
              <a:rPr lang="en-US" dirty="0" smtClean="0"/>
              <a:t> pre and post</a:t>
            </a:r>
          </a:p>
          <a:p>
            <a:pPr lvl="2"/>
            <a:r>
              <a:rPr lang="en-US" dirty="0" smtClean="0"/>
              <a:t>Three sites with a range of teacher experience</a:t>
            </a:r>
          </a:p>
        </p:txBody>
      </p:sp>
    </p:spTree>
    <p:extLst>
      <p:ext uri="{BB962C8B-B14F-4D97-AF65-F5344CB8AC3E}">
        <p14:creationId xmlns:p14="http://schemas.microsoft.com/office/powerpoint/2010/main" val="24352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32544"/>
            <a:ext cx="9144000" cy="975519"/>
          </a:xfrm>
          <a:solidFill>
            <a:schemeClr val="accent4">
              <a:lumMod val="20000"/>
              <a:lumOff val="80000"/>
            </a:schemeClr>
          </a:solidFill>
        </p:spPr>
        <p:txBody>
          <a:bodyPr/>
          <a:lstStyle/>
          <a:p>
            <a:r>
              <a:rPr lang="en-US" altLang="en-US" b="1" dirty="0" smtClean="0"/>
              <a:t>The Problem…</a:t>
            </a:r>
          </a:p>
        </p:txBody>
      </p:sp>
      <p:sp>
        <p:nvSpPr>
          <p:cNvPr id="2" name="TextBox 1"/>
          <p:cNvSpPr txBox="1">
            <a:spLocks noChangeArrowheads="1"/>
          </p:cNvSpPr>
          <p:nvPr/>
        </p:nvSpPr>
        <p:spPr bwMode="auto">
          <a:xfrm>
            <a:off x="3886200" y="4495800"/>
            <a:ext cx="5105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aseline="0" dirty="0">
                <a:latin typeface="Verdana" panose="020B0604030504040204" pitchFamily="34" charset="0"/>
                <a:ea typeface="MS PGothic" panose="020B0600070205080204" pitchFamily="34" charset="-128"/>
              </a:rPr>
              <a:t>“</a:t>
            </a:r>
            <a:r>
              <a:rPr lang="en-US" altLang="en-US" sz="1600" i="1" baseline="0" dirty="0">
                <a:latin typeface="Verdana" panose="020B0604030504040204" pitchFamily="34" charset="0"/>
                <a:ea typeface="MS PGothic" panose="020B0600070205080204" pitchFamily="34" charset="-128"/>
              </a:rPr>
              <a:t>We must </a:t>
            </a:r>
            <a:r>
              <a:rPr lang="en-US" altLang="en-US" sz="1600" b="1" i="1" baseline="0" dirty="0">
                <a:latin typeface="Verdana" panose="020B0604030504040204" pitchFamily="34" charset="0"/>
                <a:ea typeface="MS PGothic" panose="020B0600070205080204" pitchFamily="34" charset="-128"/>
              </a:rPr>
              <a:t>prepare all students, including girls and minorities </a:t>
            </a:r>
            <a:r>
              <a:rPr lang="en-US" altLang="en-US" sz="1600" i="1" baseline="0" dirty="0">
                <a:latin typeface="Verdana" panose="020B0604030504040204" pitchFamily="34" charset="0"/>
                <a:ea typeface="MS PGothic" panose="020B0600070205080204" pitchFamily="34" charset="-128"/>
              </a:rPr>
              <a:t>who are underrepresented in these fields, to be proficient in STEM subjects. And we must </a:t>
            </a:r>
            <a:r>
              <a:rPr lang="en-US" altLang="en-US" sz="1600" b="1" i="1" baseline="0" dirty="0">
                <a:latin typeface="Verdana" panose="020B0604030504040204" pitchFamily="34" charset="0"/>
                <a:ea typeface="MS PGothic" panose="020B0600070205080204" pitchFamily="34" charset="-128"/>
              </a:rPr>
              <a:t>inspire</a:t>
            </a:r>
            <a:r>
              <a:rPr lang="en-US" altLang="en-US" sz="1600" i="1" baseline="0" dirty="0">
                <a:latin typeface="Verdana" panose="020B0604030504040204" pitchFamily="34" charset="0"/>
                <a:ea typeface="MS PGothic" panose="020B0600070205080204" pitchFamily="34" charset="-128"/>
              </a:rPr>
              <a:t> all students to learn STEM</a:t>
            </a:r>
            <a:r>
              <a:rPr lang="en-US" altLang="en-US" sz="1600" baseline="0" dirty="0">
                <a:latin typeface="Verdana" panose="020B0604030504040204" pitchFamily="34" charset="0"/>
                <a:ea typeface="MS PGothic" panose="020B0600070205080204" pitchFamily="34" charset="-128"/>
              </a:rPr>
              <a:t>” (p. X).</a:t>
            </a:r>
          </a:p>
          <a:p>
            <a:pPr eaLnBrk="1" hangingPunct="1">
              <a:spcBef>
                <a:spcPct val="0"/>
              </a:spcBef>
              <a:buFontTx/>
              <a:buNone/>
            </a:pPr>
            <a:endParaRPr lang="en-US" altLang="en-US" sz="1600" baseline="0" dirty="0">
              <a:latin typeface="Verdana" panose="020B0604030504040204" pitchFamily="34" charset="0"/>
              <a:ea typeface="MS PGothic" panose="020B0600070205080204" pitchFamily="34" charset="-128"/>
            </a:endParaRPr>
          </a:p>
          <a:p>
            <a:pPr eaLnBrk="1" hangingPunct="1">
              <a:spcBef>
                <a:spcPct val="0"/>
              </a:spcBef>
              <a:buFontTx/>
              <a:buNone/>
            </a:pPr>
            <a:r>
              <a:rPr lang="en-US" altLang="en-US" sz="1600" baseline="0" dirty="0">
                <a:latin typeface="Verdana" panose="020B0604030504040204" pitchFamily="34" charset="0"/>
                <a:ea typeface="MS PGothic" panose="020B0600070205080204" pitchFamily="34" charset="-128"/>
              </a:rPr>
              <a:t>- Presidents Council of Advisors on Science and       Technology, 2010</a:t>
            </a:r>
          </a:p>
        </p:txBody>
      </p:sp>
      <p:pic>
        <p:nvPicPr>
          <p:cNvPr id="10" name="Picture 2" descr="https://fbcdn-sphotos-d-a.akamaihd.net/hphotos-ak-frc1/t1.0-9/995453_176211549217147_73212635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942975"/>
            <a:ext cx="418465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s://scontent-b-lga.xx.fbcdn.net/hphotos-ash4/t1.0-9/1441340_492553254186256_704101076_n.jpg"/>
          <p:cNvPicPr>
            <a:picLocks noChangeAspect="1" noChangeArrowheads="1"/>
          </p:cNvPicPr>
          <p:nvPr/>
        </p:nvPicPr>
        <p:blipFill>
          <a:blip r:embed="rId4">
            <a:extLst>
              <a:ext uri="{28A0092B-C50C-407E-A947-70E740481C1C}">
                <a14:useLocalDpi xmlns:a14="http://schemas.microsoft.com/office/drawing/2010/main" val="0"/>
              </a:ext>
            </a:extLst>
          </a:blip>
          <a:srcRect t="13103" r="33264"/>
          <a:stretch>
            <a:fillRect/>
          </a:stretch>
        </p:blipFill>
        <p:spPr bwMode="auto">
          <a:xfrm>
            <a:off x="574675" y="4079875"/>
            <a:ext cx="28321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22" name="Straight Arrow Connector 6"/>
          <p:cNvCxnSpPr>
            <a:cxnSpLocks noChangeShapeType="1"/>
          </p:cNvCxnSpPr>
          <p:nvPr/>
        </p:nvCxnSpPr>
        <p:spPr bwMode="auto">
          <a:xfrm>
            <a:off x="3279775" y="1773238"/>
            <a:ext cx="1673225" cy="969962"/>
          </a:xfrm>
          <a:prstGeom prst="straightConnector1">
            <a:avLst/>
          </a:prstGeom>
          <a:noFill/>
          <a:ln w="1016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6"/>
          <p:cNvCxnSpPr>
            <a:cxnSpLocks noChangeShapeType="1"/>
          </p:cNvCxnSpPr>
          <p:nvPr/>
        </p:nvCxnSpPr>
        <p:spPr bwMode="auto">
          <a:xfrm>
            <a:off x="1525588" y="2930525"/>
            <a:ext cx="608012" cy="1336675"/>
          </a:xfrm>
          <a:prstGeom prst="straightConnector1">
            <a:avLst/>
          </a:prstGeom>
          <a:noFill/>
          <a:ln w="101600" algn="ctr">
            <a:solidFill>
              <a:srgbClr val="C00000"/>
            </a:solidFill>
            <a:round/>
            <a:headEnd/>
            <a:tailEnd type="arrow" w="med" len="med"/>
          </a:ln>
          <a:extLst>
            <a:ext uri="{909E8E84-426E-40DD-AFC4-6F175D3DCCD1}">
              <a14:hiddenFill xmlns:a14="http://schemas.microsoft.com/office/drawing/2010/main">
                <a:noFill/>
              </a14:hiddenFill>
            </a:ext>
          </a:extLst>
        </p:spPr>
      </p:cxnSp>
      <p:pic>
        <p:nvPicPr>
          <p:cNvPr id="9224" name="Picture 2" descr="http://blogs.browardpalmbeach.com/juice/sleeping%20studen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138" y="942975"/>
            <a:ext cx="39306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30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 y="4763"/>
            <a:ext cx="9186388" cy="990600"/>
          </a:xfrm>
          <a:solidFill>
            <a:schemeClr val="accent4">
              <a:lumMod val="20000"/>
              <a:lumOff val="80000"/>
            </a:schemeClr>
          </a:solidFill>
        </p:spPr>
        <p:txBody>
          <a:bodyPr/>
          <a:lstStyle/>
          <a:p>
            <a:pPr eaLnBrk="1" hangingPunct="1"/>
            <a:r>
              <a:rPr lang="en-US" altLang="en-US" dirty="0" smtClean="0"/>
              <a:t>What have we been learning…</a:t>
            </a:r>
          </a:p>
        </p:txBody>
      </p:sp>
      <p:sp>
        <p:nvSpPr>
          <p:cNvPr id="44035" name="Content Placeholder 2"/>
          <p:cNvSpPr>
            <a:spLocks noGrp="1"/>
          </p:cNvSpPr>
          <p:nvPr>
            <p:ph idx="1"/>
          </p:nvPr>
        </p:nvSpPr>
        <p:spPr>
          <a:xfrm>
            <a:off x="33338" y="1371600"/>
            <a:ext cx="3014662" cy="4419600"/>
          </a:xfrm>
        </p:spPr>
        <p:txBody>
          <a:bodyPr/>
          <a:lstStyle/>
          <a:p>
            <a:pPr eaLnBrk="1" hangingPunct="1">
              <a:spcBef>
                <a:spcPct val="0"/>
              </a:spcBef>
            </a:pPr>
            <a:r>
              <a:rPr lang="en-US" altLang="en-US" sz="2400" dirty="0" smtClean="0"/>
              <a:t>A residue effect</a:t>
            </a:r>
          </a:p>
          <a:p>
            <a:pPr eaLnBrk="1" hangingPunct="1">
              <a:spcBef>
                <a:spcPct val="0"/>
              </a:spcBef>
            </a:pPr>
            <a:r>
              <a:rPr lang="en-US" altLang="en-US" sz="2400" dirty="0" smtClean="0"/>
              <a:t>HLM growth modeling analysis on students who stayed in the program</a:t>
            </a:r>
          </a:p>
          <a:p>
            <a:pPr lvl="1" eaLnBrk="1" hangingPunct="1">
              <a:spcBef>
                <a:spcPct val="0"/>
              </a:spcBef>
            </a:pPr>
            <a:r>
              <a:rPr lang="en-US" altLang="en-US" sz="2000" dirty="0" smtClean="0"/>
              <a:t>Found significant growth over time over time</a:t>
            </a:r>
            <a:endParaRPr lang="en-US" altLang="en-US" sz="2400" dirty="0" smtClean="0"/>
          </a:p>
          <a:p>
            <a:pPr eaLnBrk="1" hangingPunct="1">
              <a:spcBef>
                <a:spcPct val="0"/>
              </a:spcBef>
            </a:pPr>
            <a:endParaRPr lang="en-US" altLang="en-US" sz="2400" dirty="0" smtClean="0"/>
          </a:p>
        </p:txBody>
      </p:sp>
      <p:graphicFrame>
        <p:nvGraphicFramePr>
          <p:cNvPr id="11" name="Chart 10"/>
          <p:cNvGraphicFramePr>
            <a:graphicFrameLocks/>
          </p:cNvGraphicFramePr>
          <p:nvPr/>
        </p:nvGraphicFramePr>
        <p:xfrm>
          <a:off x="3200400" y="1447800"/>
          <a:ext cx="59436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nvGraphicFramePr>
        <p:xfrm>
          <a:off x="2324100" y="5567363"/>
          <a:ext cx="6781801" cy="1214436"/>
        </p:xfrm>
        <a:graphic>
          <a:graphicData uri="http://schemas.openxmlformats.org/drawingml/2006/table">
            <a:tbl>
              <a:tblPr firstRow="1" firstCol="1" bandRow="1">
                <a:tableStyleId>{5C22544A-7EE6-4342-B048-85BDC9FD1C3A}</a:tableStyleId>
              </a:tblPr>
              <a:tblGrid>
                <a:gridCol w="2681177">
                  <a:extLst>
                    <a:ext uri="{9D8B030D-6E8A-4147-A177-3AD203B41FA5}">
                      <a16:colId xmlns:a16="http://schemas.microsoft.com/office/drawing/2014/main" val="20000"/>
                    </a:ext>
                  </a:extLst>
                </a:gridCol>
                <a:gridCol w="1155895">
                  <a:extLst>
                    <a:ext uri="{9D8B030D-6E8A-4147-A177-3AD203B41FA5}">
                      <a16:colId xmlns:a16="http://schemas.microsoft.com/office/drawing/2014/main" val="20001"/>
                    </a:ext>
                  </a:extLst>
                </a:gridCol>
                <a:gridCol w="1249279">
                  <a:extLst>
                    <a:ext uri="{9D8B030D-6E8A-4147-A177-3AD203B41FA5}">
                      <a16:colId xmlns:a16="http://schemas.microsoft.com/office/drawing/2014/main" val="20002"/>
                    </a:ext>
                  </a:extLst>
                </a:gridCol>
                <a:gridCol w="1695450">
                  <a:extLst>
                    <a:ext uri="{9D8B030D-6E8A-4147-A177-3AD203B41FA5}">
                      <a16:colId xmlns:a16="http://schemas.microsoft.com/office/drawing/2014/main" val="20003"/>
                    </a:ext>
                  </a:extLst>
                </a:gridCol>
              </a:tblGrid>
              <a:tr h="239405">
                <a:tc>
                  <a:txBody>
                    <a:bodyPr/>
                    <a:lstStyle/>
                    <a:p>
                      <a:pPr marL="0" marR="0" indent="457200">
                        <a:lnSpc>
                          <a:spcPct val="115000"/>
                        </a:lnSpc>
                        <a:spcBef>
                          <a:spcPts val="0"/>
                        </a:spcBef>
                        <a:spcAft>
                          <a:spcPts val="0"/>
                        </a:spcAft>
                      </a:pPr>
                      <a:r>
                        <a:rPr lang="en-US" sz="1200" dirty="0">
                          <a:effectLst/>
                        </a:rPr>
                        <a:t>Outcome</a:t>
                      </a:r>
                      <a:endParaRPr lang="en-US" sz="1100" dirty="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β</a:t>
                      </a:r>
                      <a:r>
                        <a:rPr lang="en-US" sz="1200" baseline="-25000">
                          <a:effectLst/>
                        </a:rPr>
                        <a:t>time</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t</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p-value</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23469">
                <a:tc>
                  <a:txBody>
                    <a:bodyPr/>
                    <a:lstStyle/>
                    <a:p>
                      <a:pPr marL="0" marR="0" indent="457200">
                        <a:lnSpc>
                          <a:spcPct val="115000"/>
                        </a:lnSpc>
                        <a:spcBef>
                          <a:spcPts val="0"/>
                        </a:spcBef>
                        <a:spcAft>
                          <a:spcPts val="0"/>
                        </a:spcAft>
                      </a:pPr>
                      <a:r>
                        <a:rPr lang="en-US" sz="1200" dirty="0">
                          <a:effectLst/>
                        </a:rPr>
                        <a:t>Science self-efficacy</a:t>
                      </a:r>
                      <a:endParaRPr lang="en-US" sz="1100" dirty="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0.12</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6.51</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&lt;0.01</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223469">
                <a:tc>
                  <a:txBody>
                    <a:bodyPr/>
                    <a:lstStyle/>
                    <a:p>
                      <a:pPr marL="0" marR="0" indent="457200">
                        <a:lnSpc>
                          <a:spcPct val="115000"/>
                        </a:lnSpc>
                        <a:spcBef>
                          <a:spcPts val="0"/>
                        </a:spcBef>
                        <a:spcAft>
                          <a:spcPts val="0"/>
                        </a:spcAft>
                      </a:pPr>
                      <a:r>
                        <a:rPr lang="en-US" sz="1200" dirty="0">
                          <a:effectLst/>
                        </a:rPr>
                        <a:t>Career planning</a:t>
                      </a:r>
                      <a:endParaRPr lang="en-US" sz="1100" dirty="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0.08</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3.06</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&lt;0.01</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04624">
                <a:tc>
                  <a:txBody>
                    <a:bodyPr/>
                    <a:lstStyle/>
                    <a:p>
                      <a:pPr marL="0" marR="0" indent="457200">
                        <a:lnSpc>
                          <a:spcPct val="115000"/>
                        </a:lnSpc>
                        <a:spcBef>
                          <a:spcPts val="0"/>
                        </a:spcBef>
                        <a:spcAft>
                          <a:spcPts val="0"/>
                        </a:spcAft>
                      </a:pPr>
                      <a:r>
                        <a:rPr lang="en-US" sz="1200" dirty="0">
                          <a:effectLst/>
                        </a:rPr>
                        <a:t>Student ecological mindset</a:t>
                      </a:r>
                      <a:endParaRPr lang="en-US" sz="1100" dirty="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0.15</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8.66</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&lt;0.01</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23469">
                <a:tc>
                  <a:txBody>
                    <a:bodyPr/>
                    <a:lstStyle/>
                    <a:p>
                      <a:pPr marL="0" marR="0" indent="457200">
                        <a:lnSpc>
                          <a:spcPct val="115000"/>
                        </a:lnSpc>
                        <a:spcBef>
                          <a:spcPts val="0"/>
                        </a:spcBef>
                        <a:spcAft>
                          <a:spcPts val="0"/>
                        </a:spcAft>
                      </a:pPr>
                      <a:r>
                        <a:rPr lang="en-US" sz="1200" dirty="0">
                          <a:effectLst/>
                        </a:rPr>
                        <a:t>Student work hope</a:t>
                      </a:r>
                      <a:endParaRPr lang="en-US" sz="1100" dirty="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0.06</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a:effectLst/>
                        </a:rPr>
                        <a:t>5.12</a:t>
                      </a:r>
                      <a:endParaRPr lang="en-US" sz="1100">
                        <a:effectLst/>
                        <a:latin typeface="Calibri"/>
                        <a:ea typeface="Calibri"/>
                        <a:cs typeface="Times New Roman"/>
                      </a:endParaRPr>
                    </a:p>
                  </a:txBody>
                  <a:tcPr marL="68580" marR="68580" marT="0" marB="0"/>
                </a:tc>
                <a:tc>
                  <a:txBody>
                    <a:bodyPr/>
                    <a:lstStyle/>
                    <a:p>
                      <a:pPr marL="0" marR="0" indent="457200">
                        <a:lnSpc>
                          <a:spcPct val="115000"/>
                        </a:lnSpc>
                        <a:spcBef>
                          <a:spcPts val="0"/>
                        </a:spcBef>
                        <a:spcAft>
                          <a:spcPts val="0"/>
                        </a:spcAft>
                      </a:pPr>
                      <a:r>
                        <a:rPr lang="en-US" sz="1200" dirty="0">
                          <a:effectLst/>
                        </a:rPr>
                        <a:t>&lt;0.01</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4374473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33400" y="0"/>
            <a:ext cx="8382000" cy="1143000"/>
          </a:xfrm>
        </p:spPr>
        <p:txBody>
          <a:bodyPr/>
          <a:lstStyle/>
          <a:p>
            <a:pPr eaLnBrk="1" hangingPunct="1"/>
            <a:r>
              <a:rPr lang="en-US" altLang="en-US" smtClean="0"/>
              <a:t>Confidence and Science</a:t>
            </a:r>
          </a:p>
        </p:txBody>
      </p:sp>
      <p:graphicFrame>
        <p:nvGraphicFramePr>
          <p:cNvPr id="4" name="Chart 3"/>
          <p:cNvGraphicFramePr/>
          <p:nvPr>
            <p:extLst>
              <p:ext uri="{D42A27DB-BD31-4B8C-83A1-F6EECF244321}">
                <p14:modId xmlns:p14="http://schemas.microsoft.com/office/powerpoint/2010/main" val="2019725553"/>
              </p:ext>
            </p:extLst>
          </p:nvPr>
        </p:nvGraphicFramePr>
        <p:xfrm>
          <a:off x="674571" y="1438275"/>
          <a:ext cx="7772400" cy="4438650"/>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p:cNvSpPr>
            <a:spLocks noGrp="1"/>
          </p:cNvSpPr>
          <p:nvPr>
            <p:ph type="ftr" sz="quarter" idx="11"/>
          </p:nvPr>
        </p:nvSpPr>
        <p:spPr>
          <a:xfrm>
            <a:off x="152400" y="6172200"/>
            <a:ext cx="3960813" cy="457200"/>
          </a:xfrm>
        </p:spPr>
        <p:txBody>
          <a:bodyPr/>
          <a:lstStyle/>
          <a:p>
            <a:pPr algn="l" defTabSz="573088">
              <a:defRPr/>
            </a:pPr>
            <a:r>
              <a:rPr lang="en-US" dirty="0">
                <a:ea typeface="ＭＳ Ｐゴシック" charset="-128"/>
              </a:rPr>
              <a:t>	</a:t>
            </a:r>
          </a:p>
          <a:p>
            <a:pPr algn="l" defTabSz="573088">
              <a:defRPr/>
            </a:pPr>
            <a:r>
              <a:rPr lang="en-US" dirty="0">
                <a:ea typeface="ＭＳ Ｐゴシック" charset="-128"/>
              </a:rPr>
              <a:t>	BOSTON COLLEGE</a:t>
            </a:r>
            <a:endParaRPr lang="en-US" sz="1400" dirty="0">
              <a:ea typeface="ＭＳ Ｐゴシック" charset="-128"/>
            </a:endParaRPr>
          </a:p>
          <a:p>
            <a:pPr algn="l" defTabSz="573088">
              <a:defRPr/>
            </a:pPr>
            <a:r>
              <a:rPr lang="en-US" dirty="0">
                <a:ea typeface="ＭＳ Ｐゴシック" charset="-128"/>
              </a:rPr>
              <a:t>	LYNCH SCHOOL OF EDUCATION</a:t>
            </a:r>
            <a:endParaRPr lang="en-US" sz="1400" dirty="0">
              <a:ea typeface="ＭＳ Ｐゴシック" charset="-128"/>
            </a:endParaRPr>
          </a:p>
        </p:txBody>
      </p:sp>
      <p:sp>
        <p:nvSpPr>
          <p:cNvPr id="60422" name="TextBox 5"/>
          <p:cNvSpPr txBox="1">
            <a:spLocks noChangeArrowheads="1"/>
          </p:cNvSpPr>
          <p:nvPr/>
        </p:nvSpPr>
        <p:spPr bwMode="auto">
          <a:xfrm rot="-5400000">
            <a:off x="-518319" y="3413919"/>
            <a:ext cx="213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ea typeface="MS PGothic" panose="020B0600070205080204" pitchFamily="34" charset="-128"/>
              </a:rPr>
              <a:t>Number of students</a:t>
            </a:r>
          </a:p>
        </p:txBody>
      </p:sp>
    </p:spTree>
    <p:extLst>
      <p:ext uri="{BB962C8B-B14F-4D97-AF65-F5344CB8AC3E}">
        <p14:creationId xmlns:p14="http://schemas.microsoft.com/office/powerpoint/2010/main" val="1465758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81000" y="228600"/>
            <a:ext cx="8229600" cy="990600"/>
          </a:xfrm>
        </p:spPr>
        <p:txBody>
          <a:bodyPr/>
          <a:lstStyle/>
          <a:p>
            <a:pPr eaLnBrk="1" hangingPunct="1"/>
            <a:r>
              <a:rPr lang="en-US" altLang="en-US" smtClean="0"/>
              <a:t>What we are learning</a:t>
            </a:r>
          </a:p>
        </p:txBody>
      </p:sp>
      <p:sp>
        <p:nvSpPr>
          <p:cNvPr id="46083" name="Content Placeholder 2"/>
          <p:cNvSpPr>
            <a:spLocks noGrp="1"/>
          </p:cNvSpPr>
          <p:nvPr>
            <p:ph idx="1"/>
          </p:nvPr>
        </p:nvSpPr>
        <p:spPr>
          <a:xfrm>
            <a:off x="304800" y="1485900"/>
            <a:ext cx="2743200" cy="4876800"/>
          </a:xfrm>
        </p:spPr>
        <p:txBody>
          <a:bodyPr/>
          <a:lstStyle/>
          <a:p>
            <a:pPr eaLnBrk="1" hangingPunct="1">
              <a:spcBef>
                <a:spcPct val="0"/>
              </a:spcBef>
            </a:pPr>
            <a:r>
              <a:rPr lang="en-US" altLang="en-US" sz="2000" smtClean="0"/>
              <a:t>A residue effect</a:t>
            </a:r>
          </a:p>
          <a:p>
            <a:pPr eaLnBrk="1" hangingPunct="1">
              <a:spcBef>
                <a:spcPct val="0"/>
              </a:spcBef>
            </a:pPr>
            <a:r>
              <a:rPr lang="en-US" altLang="en-US" sz="2000" smtClean="0"/>
              <a:t>HLM growth modeling analysis on students who stayed in the program</a:t>
            </a:r>
          </a:p>
          <a:p>
            <a:pPr lvl="1" eaLnBrk="1" hangingPunct="1">
              <a:spcBef>
                <a:spcPct val="0"/>
              </a:spcBef>
            </a:pPr>
            <a:r>
              <a:rPr lang="en-US" altLang="en-US" sz="1800" smtClean="0"/>
              <a:t>Found growth over time over time</a:t>
            </a:r>
          </a:p>
          <a:p>
            <a:pPr lvl="1" eaLnBrk="1" hangingPunct="1">
              <a:spcBef>
                <a:spcPct val="0"/>
              </a:spcBef>
            </a:pPr>
            <a:r>
              <a:rPr lang="en-US" altLang="en-US" sz="1800" smtClean="0"/>
              <a:t>Look at year 2</a:t>
            </a:r>
          </a:p>
          <a:p>
            <a:pPr eaLnBrk="1" hangingPunct="1">
              <a:spcBef>
                <a:spcPct val="0"/>
              </a:spcBef>
            </a:pPr>
            <a:r>
              <a:rPr lang="en-US" altLang="en-US" sz="2000" smtClean="0"/>
              <a:t>Comparison group showed decrease in same constructs (similar to Tai, 2012).</a:t>
            </a:r>
          </a:p>
          <a:p>
            <a:pPr eaLnBrk="1" hangingPunct="1">
              <a:spcBef>
                <a:spcPct val="0"/>
              </a:spcBef>
            </a:pPr>
            <a:endParaRPr lang="en-US" altLang="en-US" sz="2400" smtClean="0"/>
          </a:p>
          <a:p>
            <a:pPr eaLnBrk="1" hangingPunct="1">
              <a:spcBef>
                <a:spcPct val="0"/>
              </a:spcBef>
            </a:pPr>
            <a:endParaRPr lang="en-US" altLang="en-US" sz="2400" smtClean="0"/>
          </a:p>
        </p:txBody>
      </p:sp>
      <p:graphicFrame>
        <p:nvGraphicFramePr>
          <p:cNvPr id="6" name="Chart 5"/>
          <p:cNvGraphicFramePr>
            <a:graphicFrameLocks/>
          </p:cNvGraphicFramePr>
          <p:nvPr/>
        </p:nvGraphicFramePr>
        <p:xfrm>
          <a:off x="3124200" y="1713930"/>
          <a:ext cx="6019800" cy="4001070"/>
        </p:xfrm>
        <a:graphic>
          <a:graphicData uri="http://schemas.openxmlformats.org/drawingml/2006/chart">
            <c:chart xmlns:c="http://schemas.openxmlformats.org/drawingml/2006/chart" xmlns:r="http://schemas.openxmlformats.org/officeDocument/2006/relationships" r:id="rId3"/>
          </a:graphicData>
        </a:graphic>
      </p:graphicFrame>
      <p:pic>
        <p:nvPicPr>
          <p:cNvPr id="4608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77" y="5812437"/>
            <a:ext cx="1762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67049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6581"/>
          </a:xfrm>
          <a:solidFill>
            <a:schemeClr val="accent4">
              <a:lumMod val="20000"/>
              <a:lumOff val="80000"/>
            </a:schemeClr>
          </a:solidFill>
        </p:spPr>
        <p:txBody>
          <a:bodyPr/>
          <a:lstStyle/>
          <a:p>
            <a:r>
              <a:rPr lang="en-US" b="1" dirty="0" smtClean="0"/>
              <a:t>Gender Impact in OST</a:t>
            </a:r>
            <a:endParaRPr lang="en-US" b="1" dirty="0"/>
          </a:p>
        </p:txBody>
      </p:sp>
      <p:sp>
        <p:nvSpPr>
          <p:cNvPr id="3" name="Content Placeholder 2"/>
          <p:cNvSpPr>
            <a:spLocks noGrp="1"/>
          </p:cNvSpPr>
          <p:nvPr>
            <p:ph idx="1"/>
          </p:nvPr>
        </p:nvSpPr>
        <p:spPr>
          <a:xfrm>
            <a:off x="297346" y="884721"/>
            <a:ext cx="7886700" cy="1315141"/>
          </a:xfrm>
        </p:spPr>
        <p:txBody>
          <a:bodyPr/>
          <a:lstStyle/>
          <a:p>
            <a:r>
              <a:rPr lang="en-US" dirty="0" smtClean="0"/>
              <a:t>Note the large increase in Desire and increase in self-confidence for girls – across elementary sites</a:t>
            </a:r>
            <a:endParaRPr lang="en-US" dirty="0"/>
          </a:p>
        </p:txBody>
      </p:sp>
      <p:sp>
        <p:nvSpPr>
          <p:cNvPr id="12" name="TextBox 11"/>
          <p:cNvSpPr txBox="1"/>
          <p:nvPr/>
        </p:nvSpPr>
        <p:spPr>
          <a:xfrm rot="16200000">
            <a:off x="-154288" y="3507125"/>
            <a:ext cx="903269" cy="369332"/>
          </a:xfrm>
          <a:prstGeom prst="rect">
            <a:avLst/>
          </a:prstGeom>
          <a:noFill/>
        </p:spPr>
        <p:txBody>
          <a:bodyPr wrap="square" rtlCol="0">
            <a:spAutoFit/>
          </a:bodyPr>
          <a:lstStyle/>
          <a:p>
            <a:r>
              <a:rPr lang="en-US" dirty="0" smtClean="0"/>
              <a:t>Score</a:t>
            </a:r>
            <a:endParaRPr lang="en-US" dirty="0"/>
          </a:p>
        </p:txBody>
      </p:sp>
      <p:grpSp>
        <p:nvGrpSpPr>
          <p:cNvPr id="9" name="Group 8"/>
          <p:cNvGrpSpPr/>
          <p:nvPr/>
        </p:nvGrpSpPr>
        <p:grpSpPr>
          <a:xfrm>
            <a:off x="482013" y="1692136"/>
            <a:ext cx="8340021" cy="4940416"/>
            <a:chOff x="9224079" y="1028700"/>
            <a:chExt cx="8340021" cy="4940416"/>
          </a:xfrm>
        </p:grpSpPr>
        <p:graphicFrame>
          <p:nvGraphicFramePr>
            <p:cNvPr id="13" name="Chart 12"/>
            <p:cNvGraphicFramePr>
              <a:graphicFrameLocks/>
            </p:cNvGraphicFramePr>
            <p:nvPr>
              <p:extLst/>
            </p:nvPr>
          </p:nvGraphicFramePr>
          <p:xfrm>
            <a:off x="9224079" y="1028700"/>
            <a:ext cx="8340021" cy="458400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
            <p:cNvSpPr txBox="1"/>
            <p:nvPr/>
          </p:nvSpPr>
          <p:spPr>
            <a:xfrm>
              <a:off x="10508844" y="5725986"/>
              <a:ext cx="843081" cy="2431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Anxiety</a:t>
              </a:r>
            </a:p>
          </p:txBody>
        </p:sp>
        <p:sp>
          <p:nvSpPr>
            <p:cNvPr id="15" name="TextBox 1"/>
            <p:cNvSpPr txBox="1"/>
            <p:nvPr/>
          </p:nvSpPr>
          <p:spPr>
            <a:xfrm>
              <a:off x="13029197" y="5725986"/>
              <a:ext cx="843082" cy="2431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Desire</a:t>
              </a:r>
            </a:p>
          </p:txBody>
        </p:sp>
        <p:sp>
          <p:nvSpPr>
            <p:cNvPr id="16" name="TextBox 1"/>
            <p:cNvSpPr txBox="1"/>
            <p:nvPr/>
          </p:nvSpPr>
          <p:spPr>
            <a:xfrm>
              <a:off x="15364783" y="5681435"/>
              <a:ext cx="1713818" cy="2876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Self Confidence</a:t>
              </a:r>
            </a:p>
          </p:txBody>
        </p:sp>
        <p:sp>
          <p:nvSpPr>
            <p:cNvPr id="17" name="Left Brace 16"/>
            <p:cNvSpPr/>
            <p:nvPr/>
          </p:nvSpPr>
          <p:spPr>
            <a:xfrm rot="16200000">
              <a:off x="10603001" y="4571358"/>
              <a:ext cx="303912" cy="2042322"/>
            </a:xfrm>
            <a:prstGeom prst="leftBrace">
              <a:avLst/>
            </a:prstGeom>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8" name="Left Brace 17"/>
            <p:cNvSpPr/>
            <p:nvPr/>
          </p:nvSpPr>
          <p:spPr>
            <a:xfrm rot="16200000">
              <a:off x="13173809" y="4521449"/>
              <a:ext cx="303912" cy="2042404"/>
            </a:xfrm>
            <a:prstGeom prst="leftBrace">
              <a:avLst/>
            </a:prstGeom>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9" name="Left Brace 18"/>
            <p:cNvSpPr/>
            <p:nvPr/>
          </p:nvSpPr>
          <p:spPr>
            <a:xfrm rot="16200000">
              <a:off x="15677522" y="4510111"/>
              <a:ext cx="303912" cy="2042403"/>
            </a:xfrm>
            <a:prstGeom prst="leftBrace">
              <a:avLst/>
            </a:prstGeom>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0" name="Oval 19"/>
            <p:cNvSpPr/>
            <p:nvPr/>
          </p:nvSpPr>
          <p:spPr>
            <a:xfrm>
              <a:off x="16221692" y="1692136"/>
              <a:ext cx="397565" cy="3578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1" name="Oval 20"/>
            <p:cNvSpPr/>
            <p:nvPr/>
          </p:nvSpPr>
          <p:spPr>
            <a:xfrm>
              <a:off x="14988468" y="2573406"/>
              <a:ext cx="397565" cy="3578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2" name="Oval 21"/>
            <p:cNvSpPr/>
            <p:nvPr/>
          </p:nvSpPr>
          <p:spPr>
            <a:xfrm>
              <a:off x="13361678" y="1405558"/>
              <a:ext cx="1021202" cy="5466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3" name="Oval 22"/>
            <p:cNvSpPr/>
            <p:nvPr/>
          </p:nvSpPr>
          <p:spPr>
            <a:xfrm>
              <a:off x="12142478" y="2384562"/>
              <a:ext cx="1021202" cy="5466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cxnSp>
          <p:nvCxnSpPr>
            <p:cNvPr id="8" name="Straight Arrow Connector 7"/>
            <p:cNvCxnSpPr/>
            <p:nvPr/>
          </p:nvCxnSpPr>
          <p:spPr>
            <a:xfrm flipV="1">
              <a:off x="13029197" y="1952210"/>
              <a:ext cx="296568" cy="276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8557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2491" cy="952901"/>
          </a:xfrm>
          <a:solidFill>
            <a:schemeClr val="accent4">
              <a:lumMod val="20000"/>
              <a:lumOff val="80000"/>
            </a:schemeClr>
          </a:solidFill>
        </p:spPr>
        <p:txBody>
          <a:bodyPr/>
          <a:lstStyle/>
          <a:p>
            <a:r>
              <a:rPr lang="en-US" dirty="0" smtClean="0"/>
              <a:t>Science for Future Presidents</a:t>
            </a:r>
            <a:endParaRPr lang="en-US" dirty="0"/>
          </a:p>
        </p:txBody>
      </p:sp>
      <p:sp>
        <p:nvSpPr>
          <p:cNvPr id="3" name="Content Placeholder 2"/>
          <p:cNvSpPr>
            <a:spLocks noGrp="1"/>
          </p:cNvSpPr>
          <p:nvPr>
            <p:ph idx="1"/>
          </p:nvPr>
        </p:nvSpPr>
        <p:spPr>
          <a:xfrm>
            <a:off x="219577" y="1209609"/>
            <a:ext cx="4621931" cy="5027562"/>
          </a:xfrm>
        </p:spPr>
        <p:txBody>
          <a:bodyPr>
            <a:normAutofit lnSpcReduction="10000"/>
          </a:bodyPr>
          <a:lstStyle/>
          <a:p>
            <a:r>
              <a:rPr lang="en-US" dirty="0" smtClean="0"/>
              <a:t>Non-science major course</a:t>
            </a:r>
          </a:p>
          <a:p>
            <a:r>
              <a:rPr lang="en-US" dirty="0" smtClean="0"/>
              <a:t>130 – 150 students</a:t>
            </a:r>
          </a:p>
          <a:p>
            <a:r>
              <a:rPr lang="en-US" dirty="0" smtClean="0"/>
              <a:t>Very little lecture</a:t>
            </a:r>
          </a:p>
          <a:p>
            <a:pPr lvl="1"/>
            <a:r>
              <a:rPr lang="en-US" dirty="0" smtClean="0"/>
              <a:t>All labs and lab modules with a focus on doing research</a:t>
            </a:r>
          </a:p>
          <a:p>
            <a:pPr lvl="1"/>
            <a:r>
              <a:rPr lang="en-US" dirty="0" smtClean="0"/>
              <a:t>2-5 week research investigations (hydroponics, air, soon transparent soil)</a:t>
            </a:r>
          </a:p>
          <a:p>
            <a:r>
              <a:rPr lang="en-US" dirty="0" smtClean="0"/>
              <a:t>Modest Goals</a:t>
            </a:r>
          </a:p>
          <a:p>
            <a:pPr lvl="1"/>
            <a:r>
              <a:rPr lang="en-US" dirty="0" smtClean="0"/>
              <a:t>All students understand basic research practices</a:t>
            </a:r>
          </a:p>
          <a:p>
            <a:pPr lvl="1"/>
            <a:r>
              <a:rPr lang="en-US" dirty="0" smtClean="0"/>
              <a:t>Actively seek out science news to learn more </a:t>
            </a:r>
          </a:p>
        </p:txBody>
      </p:sp>
      <p:pic>
        <p:nvPicPr>
          <p:cNvPr id="4098" name="Picture 2" descr="War on Science Com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609" y="2088682"/>
            <a:ext cx="3917848" cy="254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72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7161"/>
            <a:ext cx="7886700" cy="994172"/>
          </a:xfrm>
        </p:spPr>
        <p:txBody>
          <a:bodyPr/>
          <a:lstStyle/>
          <a:p>
            <a:r>
              <a:rPr lang="en-US" dirty="0" smtClean="0"/>
              <a:t>Part 2….</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21920" y="71120"/>
            <a:ext cx="8900160" cy="6654792"/>
          </a:xfrm>
          <a:prstGeom prst="rect">
            <a:avLst/>
          </a:prstGeom>
        </p:spPr>
      </p:pic>
    </p:spTree>
    <p:extLst>
      <p:ext uri="{BB962C8B-B14F-4D97-AF65-F5344CB8AC3E}">
        <p14:creationId xmlns:p14="http://schemas.microsoft.com/office/powerpoint/2010/main" val="3078442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where do people get their science news p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14" y="479685"/>
            <a:ext cx="7926625" cy="632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256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3"/>
          <p:cNvGrpSpPr>
            <a:grpSpLocks/>
          </p:cNvGrpSpPr>
          <p:nvPr/>
        </p:nvGrpSpPr>
        <p:grpSpPr bwMode="auto">
          <a:xfrm>
            <a:off x="-199082" y="246209"/>
            <a:ext cx="9632286" cy="6915751"/>
            <a:chOff x="1447" y="-6541"/>
            <a:chExt cx="9053" cy="6377"/>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 y="-6541"/>
              <a:ext cx="8285" cy="57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 y="-757"/>
              <a:ext cx="9053" cy="5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2383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99658" cy="1206019"/>
          </a:xfrm>
          <a:solidFill>
            <a:schemeClr val="accent4">
              <a:lumMod val="20000"/>
              <a:lumOff val="80000"/>
            </a:schemeClr>
          </a:solidFill>
        </p:spPr>
        <p:txBody>
          <a:bodyPr>
            <a:normAutofit fontScale="90000"/>
          </a:bodyPr>
          <a:lstStyle/>
          <a:p>
            <a:r>
              <a:rPr lang="en-US" b="1" dirty="0" smtClean="0"/>
              <a:t>Next: Electronics, Hydroponics, Coding, and Transparent Soil</a:t>
            </a:r>
            <a:endParaRPr lang="en-US" b="1" dirty="0"/>
          </a:p>
        </p:txBody>
      </p:sp>
      <p:sp>
        <p:nvSpPr>
          <p:cNvPr id="3" name="Content Placeholder 2"/>
          <p:cNvSpPr>
            <a:spLocks noGrp="1"/>
          </p:cNvSpPr>
          <p:nvPr>
            <p:ph idx="1"/>
          </p:nvPr>
        </p:nvSpPr>
        <p:spPr>
          <a:xfrm>
            <a:off x="205409" y="1344414"/>
            <a:ext cx="3869633" cy="2505347"/>
          </a:xfrm>
        </p:spPr>
        <p:txBody>
          <a:bodyPr>
            <a:normAutofit lnSpcReduction="10000"/>
          </a:bodyPr>
          <a:lstStyle/>
          <a:p>
            <a:r>
              <a:rPr lang="en-US" dirty="0" smtClean="0"/>
              <a:t>Learn to program microcomputers</a:t>
            </a:r>
          </a:p>
          <a:p>
            <a:pPr lvl="1"/>
            <a:r>
              <a:rPr lang="en-US" dirty="0" smtClean="0"/>
              <a:t>Automate hydroponic systems</a:t>
            </a:r>
          </a:p>
          <a:p>
            <a:pPr lvl="1"/>
            <a:r>
              <a:rPr lang="en-US" dirty="0" smtClean="0"/>
              <a:t>Manage pH</a:t>
            </a:r>
          </a:p>
          <a:p>
            <a:pPr lvl="1"/>
            <a:r>
              <a:rPr lang="en-US" dirty="0" smtClean="0"/>
              <a:t>Manage EC</a:t>
            </a:r>
          </a:p>
          <a:p>
            <a:pPr lvl="1"/>
            <a:r>
              <a:rPr lang="en-US" dirty="0" smtClean="0"/>
              <a:t>Learn to program </a:t>
            </a:r>
            <a:endParaRPr lang="en-US" dirty="0"/>
          </a:p>
        </p:txBody>
      </p:sp>
      <p:pic>
        <p:nvPicPr>
          <p:cNvPr id="1026" name="Picture 2" descr="Picture of Hyduino - Automated Hydroponics with an Ardui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791" y="838518"/>
            <a:ext cx="4520510" cy="30112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of Wi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791" y="3849762"/>
            <a:ext cx="4520510" cy="3011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G_03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4055585"/>
            <a:ext cx="3850447" cy="259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88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2530"/>
            <a:ext cx="9207795" cy="739075"/>
          </a:xfrm>
          <a:solidFill>
            <a:schemeClr val="accent4">
              <a:lumMod val="20000"/>
              <a:lumOff val="80000"/>
            </a:schemeClr>
          </a:solidFill>
        </p:spPr>
        <p:txBody>
          <a:bodyPr/>
          <a:lstStyle/>
          <a:p>
            <a:r>
              <a:rPr lang="en-US" b="1" dirty="0" smtClean="0"/>
              <a:t>Next Steps</a:t>
            </a:r>
            <a:endParaRPr lang="en-US" b="1" dirty="0"/>
          </a:p>
        </p:txBody>
      </p:sp>
      <p:sp>
        <p:nvSpPr>
          <p:cNvPr id="3" name="Content Placeholder 2"/>
          <p:cNvSpPr>
            <a:spLocks noGrp="1"/>
          </p:cNvSpPr>
          <p:nvPr>
            <p:ph idx="1"/>
          </p:nvPr>
        </p:nvSpPr>
        <p:spPr>
          <a:xfrm>
            <a:off x="256088" y="814165"/>
            <a:ext cx="4753861" cy="5596259"/>
          </a:xfrm>
        </p:spPr>
        <p:txBody>
          <a:bodyPr>
            <a:normAutofit/>
          </a:bodyPr>
          <a:lstStyle/>
          <a:p>
            <a:r>
              <a:rPr lang="en-US" dirty="0" smtClean="0"/>
              <a:t>Partnership with Iowa State (</a:t>
            </a:r>
            <a:r>
              <a:rPr lang="en-US" dirty="0" err="1" smtClean="0"/>
              <a:t>Ludivico</a:t>
            </a:r>
            <a:r>
              <a:rPr lang="en-US" dirty="0" smtClean="0"/>
              <a:t> </a:t>
            </a:r>
            <a:r>
              <a:rPr lang="en-US" dirty="0" err="1" smtClean="0"/>
              <a:t>Cadamartiri</a:t>
            </a:r>
            <a:r>
              <a:rPr lang="en-US" dirty="0" smtClean="0"/>
              <a:t>) and UC-Boulder (Ben Shapiro)</a:t>
            </a:r>
          </a:p>
          <a:p>
            <a:r>
              <a:rPr lang="en-US" dirty="0" smtClean="0"/>
              <a:t>Building “transparent soil boxes”</a:t>
            </a:r>
          </a:p>
          <a:p>
            <a:r>
              <a:rPr lang="en-US" dirty="0" smtClean="0"/>
              <a:t>Inject a matching index of refraction liquid as the beads to get the transparency</a:t>
            </a:r>
          </a:p>
          <a:p>
            <a:r>
              <a:rPr lang="en-US" dirty="0" smtClean="0"/>
              <a:t>1 of the 10 big ideas from NSF is phenotyping</a:t>
            </a:r>
          </a:p>
          <a:p>
            <a:pPr lvl="1"/>
            <a:r>
              <a:rPr lang="en-US" dirty="0" smtClean="0"/>
              <a:t>Turns out we have no real idea of how plants grow</a:t>
            </a:r>
          </a:p>
          <a:p>
            <a:endParaRPr lang="en-US" dirty="0"/>
          </a:p>
        </p:txBody>
      </p:sp>
      <p:grpSp>
        <p:nvGrpSpPr>
          <p:cNvPr id="14" name="Group 13"/>
          <p:cNvGrpSpPr/>
          <p:nvPr/>
        </p:nvGrpSpPr>
        <p:grpSpPr>
          <a:xfrm>
            <a:off x="5172176" y="872730"/>
            <a:ext cx="3375451" cy="2194024"/>
            <a:chOff x="286258" y="291408"/>
            <a:chExt cx="3059142" cy="2079681"/>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0732" t="30887" b="12327"/>
            <a:stretch/>
          </p:blipFill>
          <p:spPr>
            <a:xfrm rot="16200000">
              <a:off x="-259102" y="836768"/>
              <a:ext cx="2079680" cy="9889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217" y="298130"/>
              <a:ext cx="2070183" cy="2072959"/>
            </a:xfrm>
            <a:prstGeom prst="rect">
              <a:avLst/>
            </a:prstGeom>
          </p:spPr>
        </p:pic>
        <p:sp>
          <p:nvSpPr>
            <p:cNvPr id="18" name="Notched Right Arrow 17"/>
            <p:cNvSpPr/>
            <p:nvPr/>
          </p:nvSpPr>
          <p:spPr>
            <a:xfrm rot="19967762">
              <a:off x="516562" y="1414091"/>
              <a:ext cx="2080345" cy="7227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779" t="1691" b="8697"/>
          <a:stretch/>
        </p:blipFill>
        <p:spPr bwMode="auto">
          <a:xfrm>
            <a:off x="6387098" y="3426150"/>
            <a:ext cx="1890403" cy="21740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8339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3243"/>
          </a:xfrm>
          <a:solidFill>
            <a:schemeClr val="accent4">
              <a:lumMod val="20000"/>
              <a:lumOff val="80000"/>
            </a:schemeClr>
          </a:solidFill>
        </p:spPr>
        <p:txBody>
          <a:bodyPr/>
          <a:lstStyle/>
          <a:p>
            <a:r>
              <a:rPr lang="en-US" b="1" dirty="0" smtClean="0"/>
              <a:t>Overview</a:t>
            </a:r>
            <a:endParaRPr lang="en-US" b="1" dirty="0"/>
          </a:p>
        </p:txBody>
      </p:sp>
      <p:sp>
        <p:nvSpPr>
          <p:cNvPr id="3" name="Content Placeholder 2"/>
          <p:cNvSpPr>
            <a:spLocks noGrp="1"/>
          </p:cNvSpPr>
          <p:nvPr>
            <p:ph idx="1"/>
          </p:nvPr>
        </p:nvSpPr>
        <p:spPr>
          <a:xfrm>
            <a:off x="1" y="1052418"/>
            <a:ext cx="4661686" cy="5698006"/>
          </a:xfrm>
        </p:spPr>
        <p:txBody>
          <a:bodyPr>
            <a:noAutofit/>
          </a:bodyPr>
          <a:lstStyle/>
          <a:p>
            <a:r>
              <a:rPr lang="en-US" sz="4000" dirty="0" smtClean="0"/>
              <a:t>Frames for our work</a:t>
            </a:r>
          </a:p>
          <a:p>
            <a:r>
              <a:rPr lang="en-US" sz="4000" dirty="0" smtClean="0"/>
              <a:t>Projects and Current work</a:t>
            </a:r>
            <a:endParaRPr lang="en-US" sz="4000" dirty="0"/>
          </a:p>
          <a:p>
            <a:r>
              <a:rPr lang="en-US" sz="4000" dirty="0" smtClean="0"/>
              <a:t>Outcomes on Youth</a:t>
            </a:r>
          </a:p>
          <a:p>
            <a:r>
              <a:rPr lang="en-US" sz="4000" dirty="0" smtClean="0"/>
              <a:t>Emerging work and recent projects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9094" y="13778"/>
            <a:ext cx="2758327" cy="18388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821" y="1939030"/>
            <a:ext cx="2725271" cy="20439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266" y="4298770"/>
            <a:ext cx="3928837" cy="2209971"/>
          </a:xfrm>
          <a:prstGeom prst="rect">
            <a:avLst/>
          </a:prstGeom>
        </p:spPr>
      </p:pic>
    </p:spTree>
    <p:extLst>
      <p:ext uri="{BB962C8B-B14F-4D97-AF65-F5344CB8AC3E}">
        <p14:creationId xmlns:p14="http://schemas.microsoft.com/office/powerpoint/2010/main" val="2664635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1683"/>
          </a:xfrm>
          <a:solidFill>
            <a:schemeClr val="accent4">
              <a:lumMod val="20000"/>
              <a:lumOff val="80000"/>
            </a:schemeClr>
          </a:solidFill>
        </p:spPr>
        <p:txBody>
          <a:bodyPr/>
          <a:lstStyle/>
          <a:p>
            <a:r>
              <a:rPr lang="en-US" b="1" dirty="0" smtClean="0"/>
              <a:t>Conduct real research</a:t>
            </a:r>
            <a:endParaRPr lang="en-US" b="1" dirty="0"/>
          </a:p>
        </p:txBody>
      </p:sp>
      <p:sp>
        <p:nvSpPr>
          <p:cNvPr id="3" name="Content Placeholder 2"/>
          <p:cNvSpPr>
            <a:spLocks noGrp="1"/>
          </p:cNvSpPr>
          <p:nvPr>
            <p:ph idx="1"/>
          </p:nvPr>
        </p:nvSpPr>
        <p:spPr>
          <a:xfrm>
            <a:off x="275766" y="1345081"/>
            <a:ext cx="4665940" cy="5320887"/>
          </a:xfrm>
        </p:spPr>
        <p:txBody>
          <a:bodyPr/>
          <a:lstStyle/>
          <a:p>
            <a:r>
              <a:rPr lang="en-US" dirty="0" smtClean="0"/>
              <a:t>Using microcontrollers</a:t>
            </a:r>
          </a:p>
          <a:p>
            <a:r>
              <a:rPr lang="en-US" dirty="0" smtClean="0"/>
              <a:t>Conduct climate experiments</a:t>
            </a:r>
          </a:p>
          <a:p>
            <a:r>
              <a:rPr lang="en-US" dirty="0" smtClean="0"/>
              <a:t>Pollutant impact</a:t>
            </a:r>
          </a:p>
          <a:p>
            <a:r>
              <a:rPr lang="en-US" dirty="0" smtClean="0"/>
              <a:t>Manipulate variables like pH, air flow, </a:t>
            </a:r>
          </a:p>
          <a:p>
            <a:r>
              <a:rPr lang="en-US" dirty="0" smtClean="0"/>
              <a:t>Examine impact of pollutants in farms and how pollutants are transmitted through a system</a:t>
            </a:r>
          </a:p>
          <a:p>
            <a:pPr lvl="1"/>
            <a:endParaRPr lang="en-US" dirty="0"/>
          </a:p>
        </p:txBody>
      </p:sp>
      <p:pic>
        <p:nvPicPr>
          <p:cNvPr id="8" name="Picture 7"/>
          <p:cNvPicPr/>
          <p:nvPr/>
        </p:nvPicPr>
        <p:blipFill rotWithShape="1">
          <a:blip r:embed="rId2" cstate="print">
            <a:extLst>
              <a:ext uri="{28A0092B-C50C-407E-A947-70E740481C1C}">
                <a14:useLocalDpi xmlns:a14="http://schemas.microsoft.com/office/drawing/2010/main" val="0"/>
              </a:ext>
            </a:extLst>
          </a:blip>
          <a:srcRect l="49787" r="17521" b="50800"/>
          <a:stretch/>
        </p:blipFill>
        <p:spPr bwMode="auto">
          <a:xfrm>
            <a:off x="5171508" y="223837"/>
            <a:ext cx="3618276" cy="3191538"/>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508" y="3726867"/>
            <a:ext cx="3442286" cy="2874922"/>
          </a:xfrm>
          <a:prstGeom prst="rect">
            <a:avLst/>
          </a:prstGeom>
        </p:spPr>
      </p:pic>
    </p:spTree>
    <p:extLst>
      <p:ext uri="{BB962C8B-B14F-4D97-AF65-F5344CB8AC3E}">
        <p14:creationId xmlns:p14="http://schemas.microsoft.com/office/powerpoint/2010/main" val="1419538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735"/>
            <a:ext cx="9203267" cy="1325563"/>
          </a:xfrm>
          <a:solidFill>
            <a:schemeClr val="accent4">
              <a:lumMod val="20000"/>
              <a:lumOff val="80000"/>
            </a:schemeClr>
          </a:solidFill>
        </p:spPr>
        <p:txBody>
          <a:bodyPr/>
          <a:lstStyle/>
          <a:p>
            <a:r>
              <a:rPr lang="en-US" dirty="0" smtClean="0"/>
              <a:t>Sharing data: Electronics/Coding</a:t>
            </a:r>
            <a:endParaRPr lang="en-US" dirty="0"/>
          </a:p>
        </p:txBody>
      </p:sp>
      <p:sp>
        <p:nvSpPr>
          <p:cNvPr id="3" name="Content Placeholder 2"/>
          <p:cNvSpPr>
            <a:spLocks noGrp="1"/>
          </p:cNvSpPr>
          <p:nvPr>
            <p:ph idx="1"/>
          </p:nvPr>
        </p:nvSpPr>
        <p:spPr>
          <a:xfrm>
            <a:off x="319535" y="1491149"/>
            <a:ext cx="7886700" cy="4351338"/>
          </a:xfrm>
        </p:spPr>
        <p:txBody>
          <a:bodyPr/>
          <a:lstStyle/>
          <a:p>
            <a:r>
              <a:rPr lang="en-US" dirty="0" smtClean="0"/>
              <a:t>Build boxes to control climate, collect data, monitor variables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376" y="2372766"/>
            <a:ext cx="7033088" cy="4069277"/>
          </a:xfrm>
          <a:prstGeom prst="rect">
            <a:avLst/>
          </a:prstGeom>
        </p:spPr>
      </p:pic>
    </p:spTree>
    <p:extLst>
      <p:ext uri="{BB962C8B-B14F-4D97-AF65-F5344CB8AC3E}">
        <p14:creationId xmlns:p14="http://schemas.microsoft.com/office/powerpoint/2010/main" val="3834734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33"/>
            <a:ext cx="9203267" cy="1325563"/>
          </a:xfrm>
          <a:solidFill>
            <a:schemeClr val="accent4">
              <a:lumMod val="20000"/>
              <a:lumOff val="80000"/>
            </a:schemeClr>
          </a:solidFill>
        </p:spPr>
        <p:txBody>
          <a:bodyPr/>
          <a:lstStyle/>
          <a:p>
            <a:r>
              <a:rPr lang="en-US" dirty="0" smtClean="0"/>
              <a:t>Sharing data: Electronics/Coding</a:t>
            </a:r>
            <a:endParaRPr lang="en-US" dirty="0"/>
          </a:p>
        </p:txBody>
      </p:sp>
      <p:sp>
        <p:nvSpPr>
          <p:cNvPr id="3" name="Content Placeholder 2"/>
          <p:cNvSpPr>
            <a:spLocks noGrp="1"/>
          </p:cNvSpPr>
          <p:nvPr>
            <p:ph idx="1"/>
          </p:nvPr>
        </p:nvSpPr>
        <p:spPr>
          <a:xfrm>
            <a:off x="446797" y="1411726"/>
            <a:ext cx="7886700" cy="4351338"/>
          </a:xfrm>
        </p:spPr>
        <p:txBody>
          <a:bodyPr/>
          <a:lstStyle/>
          <a:p>
            <a:r>
              <a:rPr lang="en-US" dirty="0" smtClean="0"/>
              <a:t>Learn how to “code” to think about how to visualize and share data</a:t>
            </a:r>
          </a:p>
          <a:p>
            <a:r>
              <a:rPr lang="en-US" dirty="0" smtClean="0"/>
              <a:t>Interested in engaging youth in primary and secondary research</a:t>
            </a:r>
            <a:endParaRPr lang="en-US" dirty="0"/>
          </a:p>
        </p:txBody>
      </p:sp>
      <p:pic>
        <p:nvPicPr>
          <p:cNvPr id="5" name="Picture 4"/>
          <p:cNvPicPr>
            <a:picLocks noChangeAspect="1"/>
          </p:cNvPicPr>
          <p:nvPr/>
        </p:nvPicPr>
        <p:blipFill>
          <a:blip r:embed="rId2"/>
          <a:stretch>
            <a:fillRect/>
          </a:stretch>
        </p:blipFill>
        <p:spPr>
          <a:xfrm>
            <a:off x="-1" y="3399975"/>
            <a:ext cx="4329431" cy="3149522"/>
          </a:xfrm>
          <a:prstGeom prst="rect">
            <a:avLst/>
          </a:prstGeom>
        </p:spPr>
      </p:pic>
      <p:pic>
        <p:nvPicPr>
          <p:cNvPr id="6" name="Picture 5"/>
          <p:cNvPicPr>
            <a:picLocks noChangeAspect="1"/>
          </p:cNvPicPr>
          <p:nvPr/>
        </p:nvPicPr>
        <p:blipFill rotWithShape="1">
          <a:blip r:embed="rId3"/>
          <a:srcRect b="22481"/>
          <a:stretch/>
        </p:blipFill>
        <p:spPr>
          <a:xfrm>
            <a:off x="4153299" y="3335945"/>
            <a:ext cx="4818110" cy="3213552"/>
          </a:xfrm>
          <a:prstGeom prst="rect">
            <a:avLst/>
          </a:prstGeom>
        </p:spPr>
      </p:pic>
    </p:spTree>
    <p:extLst>
      <p:ext uri="{BB962C8B-B14F-4D97-AF65-F5344CB8AC3E}">
        <p14:creationId xmlns:p14="http://schemas.microsoft.com/office/powerpoint/2010/main" val="2491912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5406"/>
          </a:xfrm>
          <a:solidFill>
            <a:schemeClr val="accent4">
              <a:lumMod val="20000"/>
              <a:lumOff val="80000"/>
            </a:schemeClr>
          </a:solidFill>
        </p:spPr>
        <p:txBody>
          <a:bodyPr/>
          <a:lstStyle/>
          <a:p>
            <a:r>
              <a:rPr lang="en-US" b="1" dirty="0" smtClean="0"/>
              <a:t>Future of Work</a:t>
            </a:r>
            <a:endParaRPr lang="en-US" b="1" dirty="0"/>
          </a:p>
        </p:txBody>
      </p:sp>
      <p:sp>
        <p:nvSpPr>
          <p:cNvPr id="3" name="Content Placeholder 2"/>
          <p:cNvSpPr>
            <a:spLocks noGrp="1"/>
          </p:cNvSpPr>
          <p:nvPr>
            <p:ph idx="1"/>
          </p:nvPr>
        </p:nvSpPr>
        <p:spPr>
          <a:xfrm>
            <a:off x="230096" y="1478454"/>
            <a:ext cx="4341904" cy="3216094"/>
          </a:xfrm>
        </p:spPr>
        <p:txBody>
          <a:bodyPr/>
          <a:lstStyle/>
          <a:p>
            <a:r>
              <a:rPr lang="en-US" dirty="0" smtClean="0"/>
              <a:t>Youth collaborate on design </a:t>
            </a:r>
          </a:p>
          <a:p>
            <a:pPr lvl="1"/>
            <a:r>
              <a:rPr lang="en-US" dirty="0" smtClean="0"/>
              <a:t>Hydroponic systems for assisted living residents</a:t>
            </a:r>
          </a:p>
          <a:p>
            <a:pPr lvl="1"/>
            <a:r>
              <a:rPr lang="en-US" dirty="0" smtClean="0"/>
              <a:t>Electronic controls</a:t>
            </a:r>
          </a:p>
          <a:p>
            <a:pPr lvl="1"/>
            <a:r>
              <a:rPr lang="en-US" dirty="0" smtClean="0"/>
              <a:t>Augmented reality </a:t>
            </a:r>
          </a:p>
          <a:p>
            <a:pPr lvl="1"/>
            <a:r>
              <a:rPr lang="en-US" dirty="0" smtClean="0"/>
              <a:t>Fabricate</a:t>
            </a:r>
          </a:p>
        </p:txBody>
      </p:sp>
      <p:pic>
        <p:nvPicPr>
          <p:cNvPr id="5" name="Picture 4" descr="https://s3.amazonaws.com/adsk-designacademy-content-live/s3fs-public/styles/portfolio/public/design_files/verticle-hydroponics2.JPG?itok=22TnNiUQ"/>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2416" y="1241487"/>
            <a:ext cx="2618740" cy="3586392"/>
          </a:xfrm>
          <a:prstGeom prst="rect">
            <a:avLst/>
          </a:prstGeom>
          <a:noFill/>
          <a:ln>
            <a:noFill/>
          </a:ln>
        </p:spPr>
      </p:pic>
      <p:pic>
        <p:nvPicPr>
          <p:cNvPr id="8" name="Picture 7" descr="Image result for autodesk fusion 360 collaboration fi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1800" y="4472190"/>
            <a:ext cx="3492847" cy="2073885"/>
          </a:xfrm>
          <a:prstGeom prst="rect">
            <a:avLst/>
          </a:prstGeom>
          <a:noFill/>
          <a:ln>
            <a:noFill/>
          </a:ln>
        </p:spPr>
      </p:pic>
      <p:pic>
        <p:nvPicPr>
          <p:cNvPr id="14338" name="Picture 2" descr="Image result for autodes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803" y="5029200"/>
            <a:ext cx="1601184" cy="16011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hydroponic  solidwork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36430" r="65098">
                        <a14:backgroundMark x1="20000" y1="33396" x2="20000" y2="33396"/>
                      </a14:backgroundRemoval>
                    </a14:imgEffect>
                  </a14:imgLayer>
                </a14:imgProps>
              </a:ext>
              <a:ext uri="{28A0092B-C50C-407E-A947-70E740481C1C}">
                <a14:useLocalDpi xmlns:a14="http://schemas.microsoft.com/office/drawing/2010/main" val="0"/>
              </a:ext>
            </a:extLst>
          </a:blip>
          <a:srcRect l="32847" r="31319"/>
          <a:stretch/>
        </p:blipFill>
        <p:spPr bwMode="auto">
          <a:xfrm>
            <a:off x="4801492" y="833731"/>
            <a:ext cx="1497039" cy="386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999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1683"/>
          </a:xfrm>
          <a:solidFill>
            <a:schemeClr val="accent4">
              <a:lumMod val="20000"/>
              <a:lumOff val="80000"/>
            </a:schemeClr>
          </a:solidFill>
        </p:spPr>
        <p:txBody>
          <a:bodyPr>
            <a:normAutofit fontScale="90000"/>
          </a:bodyPr>
          <a:lstStyle/>
          <a:p>
            <a:r>
              <a:rPr lang="en-US" b="1" dirty="0" err="1" smtClean="0"/>
              <a:t>Changemakers</a:t>
            </a:r>
            <a:r>
              <a:rPr lang="en-US" b="1" dirty="0" smtClean="0"/>
              <a:t>: Scaling and Social Impact</a:t>
            </a:r>
            <a:endParaRPr lang="en-US" b="1" dirty="0"/>
          </a:p>
        </p:txBody>
      </p:sp>
      <p:sp>
        <p:nvSpPr>
          <p:cNvPr id="3" name="Content Placeholder 2"/>
          <p:cNvSpPr>
            <a:spLocks noGrp="1"/>
          </p:cNvSpPr>
          <p:nvPr>
            <p:ph idx="1"/>
          </p:nvPr>
        </p:nvSpPr>
        <p:spPr>
          <a:xfrm>
            <a:off x="29877" y="1313257"/>
            <a:ext cx="3894421" cy="5094939"/>
          </a:xfrm>
        </p:spPr>
        <p:txBody>
          <a:bodyPr>
            <a:normAutofit/>
          </a:bodyPr>
          <a:lstStyle/>
          <a:p>
            <a:r>
              <a:rPr lang="en-US" dirty="0" smtClean="0"/>
              <a:t>New NSF award</a:t>
            </a:r>
          </a:p>
          <a:p>
            <a:pPr lvl="1"/>
            <a:r>
              <a:rPr lang="en-US" dirty="0" smtClean="0"/>
              <a:t>High school youth and College-age youth </a:t>
            </a:r>
          </a:p>
          <a:p>
            <a:pPr lvl="2"/>
            <a:r>
              <a:rPr lang="en-US" dirty="0" smtClean="0"/>
              <a:t>Food justice leaders to train food justice ambassadors (high school youth)</a:t>
            </a:r>
          </a:p>
          <a:p>
            <a:pPr lvl="2"/>
            <a:r>
              <a:rPr lang="en-US" dirty="0" smtClean="0"/>
              <a:t>Food justice ambassadors </a:t>
            </a:r>
          </a:p>
          <a:p>
            <a:pPr lvl="3"/>
            <a:r>
              <a:rPr lang="en-US" dirty="0" smtClean="0"/>
              <a:t>Teach middle school – out-of-school time</a:t>
            </a:r>
          </a:p>
          <a:p>
            <a:pPr lvl="3"/>
            <a:r>
              <a:rPr lang="en-US" dirty="0" smtClean="0"/>
              <a:t>1000 middle school youth selling produce at farmers markets and 80 food justice ambassadors throughout the state</a:t>
            </a:r>
          </a:p>
          <a:p>
            <a:endParaRPr lang="en-US" dirty="0" smtClean="0"/>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1729" y="3974650"/>
            <a:ext cx="4351867" cy="264129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5295" b="-431"/>
          <a:stretch/>
        </p:blipFill>
        <p:spPr>
          <a:xfrm>
            <a:off x="4703976" y="1173636"/>
            <a:ext cx="3490317" cy="2729061"/>
          </a:xfrm>
          <a:prstGeom prst="rect">
            <a:avLst/>
          </a:prstGeom>
        </p:spPr>
      </p:pic>
    </p:spTree>
    <p:extLst>
      <p:ext uri="{BB962C8B-B14F-4D97-AF65-F5344CB8AC3E}">
        <p14:creationId xmlns:p14="http://schemas.microsoft.com/office/powerpoint/2010/main" val="3271051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80" y="1"/>
            <a:ext cx="9193580" cy="1108180"/>
          </a:xfrm>
          <a:solidFill>
            <a:schemeClr val="accent4">
              <a:lumMod val="20000"/>
              <a:lumOff val="80000"/>
            </a:schemeClr>
          </a:solidFill>
        </p:spPr>
        <p:txBody>
          <a:bodyPr/>
          <a:lstStyle/>
          <a:p>
            <a:r>
              <a:rPr lang="en-US" b="1" dirty="0" smtClean="0"/>
              <a:t>Converge Theatre Project</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9929" y="4315204"/>
            <a:ext cx="3204632" cy="2403474"/>
          </a:xfrm>
        </p:spPr>
      </p:pic>
      <p:pic>
        <p:nvPicPr>
          <p:cNvPr id="15362" name="Picture 2" descr="No automatic alt text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8688" y="-612800"/>
            <a:ext cx="6870700" cy="2438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9287" y="7600949"/>
            <a:ext cx="4200500" cy="31503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5540" y="4296946"/>
            <a:ext cx="3228975" cy="24217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0718" y="1538129"/>
            <a:ext cx="2315232" cy="2325951"/>
          </a:xfrm>
          <a:prstGeom prst="rect">
            <a:avLst/>
          </a:prstGeom>
        </p:spPr>
      </p:pic>
      <p:sp>
        <p:nvSpPr>
          <p:cNvPr id="8" name="TextBox 7"/>
          <p:cNvSpPr txBox="1"/>
          <p:nvPr/>
        </p:nvSpPr>
        <p:spPr>
          <a:xfrm>
            <a:off x="126787" y="1247920"/>
            <a:ext cx="6576604"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New Project </a:t>
            </a:r>
          </a:p>
          <a:p>
            <a:pPr marL="742950" lvl="1" indent="-285750">
              <a:buFont typeface="Arial" panose="020B0604020202020204" pitchFamily="34" charset="0"/>
              <a:buChar char="•"/>
            </a:pPr>
            <a:r>
              <a:rPr lang="en-US" sz="2000" dirty="0" smtClean="0"/>
              <a:t>One play done (Earthquakes)</a:t>
            </a:r>
          </a:p>
          <a:p>
            <a:pPr marL="742950" lvl="1" indent="-285750">
              <a:buFont typeface="Arial" panose="020B0604020202020204" pitchFamily="34" charset="0"/>
              <a:buChar char="•"/>
            </a:pPr>
            <a:r>
              <a:rPr lang="en-US" sz="2000" dirty="0" smtClean="0"/>
              <a:t>Next play goes live in Spring 2018</a:t>
            </a:r>
          </a:p>
          <a:p>
            <a:pPr marL="285750" indent="-285750">
              <a:buFont typeface="Arial" panose="020B0604020202020204" pitchFamily="34" charset="0"/>
              <a:buChar char="•"/>
            </a:pPr>
            <a:r>
              <a:rPr lang="en-US" sz="2000" dirty="0" smtClean="0"/>
              <a:t>Shifting to focus on youth designing/writing/building</a:t>
            </a:r>
          </a:p>
          <a:p>
            <a:pPr marL="742950" lvl="1" indent="-285750">
              <a:buFont typeface="Arial" panose="020B0604020202020204" pitchFamily="34" charset="0"/>
              <a:buChar char="•"/>
            </a:pPr>
            <a:r>
              <a:rPr lang="en-US" sz="2000" dirty="0" smtClean="0"/>
              <a:t>Interested in examining as an alternative pathway</a:t>
            </a:r>
          </a:p>
          <a:p>
            <a:pPr marL="285750" indent="-285750">
              <a:buFont typeface="Arial" panose="020B0604020202020204" pitchFamily="34" charset="0"/>
              <a:buChar char="•"/>
            </a:pPr>
            <a:r>
              <a:rPr lang="en-US" sz="2000" dirty="0" smtClean="0"/>
              <a:t>Preliminary findings</a:t>
            </a:r>
          </a:p>
          <a:p>
            <a:pPr marL="742950" lvl="1" indent="-285750">
              <a:buFont typeface="Arial" panose="020B0604020202020204" pitchFamily="34" charset="0"/>
              <a:buChar char="•"/>
            </a:pPr>
            <a:r>
              <a:rPr lang="en-US" sz="2000" dirty="0" smtClean="0"/>
              <a:t>“science youth” -&gt; not a fan</a:t>
            </a:r>
          </a:p>
          <a:p>
            <a:pPr marL="742950" lvl="1" indent="-285750">
              <a:buFont typeface="Arial" panose="020B0604020202020204" pitchFamily="34" charset="0"/>
              <a:buChar char="•"/>
            </a:pPr>
            <a:r>
              <a:rPr lang="en-US" sz="2000" dirty="0" smtClean="0"/>
              <a:t>“Non-science youth” -&gt; could see themselves being interested in science if science was more like the play</a:t>
            </a:r>
            <a:endParaRPr lang="en-US" sz="2000" dirty="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3391" y="245943"/>
            <a:ext cx="2032340" cy="675534"/>
          </a:xfrm>
          <a:prstGeom prst="rect">
            <a:avLst/>
          </a:prstGeom>
        </p:spPr>
      </p:pic>
    </p:spTree>
    <p:extLst>
      <p:ext uri="{BB962C8B-B14F-4D97-AF65-F5344CB8AC3E}">
        <p14:creationId xmlns:p14="http://schemas.microsoft.com/office/powerpoint/2010/main" val="1921138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60512"/>
            <a:ext cx="9144000" cy="692524"/>
          </a:xfrm>
          <a:solidFill>
            <a:schemeClr val="accent4">
              <a:lumMod val="20000"/>
              <a:lumOff val="80000"/>
            </a:schemeClr>
          </a:solidFill>
        </p:spPr>
        <p:txBody>
          <a:bodyPr>
            <a:normAutofit fontScale="90000"/>
          </a:bodyPr>
          <a:lstStyle/>
          <a:p>
            <a:r>
              <a:rPr lang="en-US" altLang="en-US" b="1" dirty="0" smtClean="0"/>
              <a:t>A Fantastic Team</a:t>
            </a:r>
          </a:p>
        </p:txBody>
      </p:sp>
      <p:sp>
        <p:nvSpPr>
          <p:cNvPr id="11267" name="Content Placeholder 2"/>
          <p:cNvSpPr>
            <a:spLocks noGrp="1"/>
          </p:cNvSpPr>
          <p:nvPr>
            <p:ph idx="1"/>
          </p:nvPr>
        </p:nvSpPr>
        <p:spPr>
          <a:xfrm>
            <a:off x="0" y="634260"/>
            <a:ext cx="8148918" cy="6096000"/>
          </a:xfrm>
        </p:spPr>
        <p:txBody>
          <a:bodyPr>
            <a:normAutofit lnSpcReduction="10000"/>
          </a:bodyPr>
          <a:lstStyle/>
          <a:p>
            <a:r>
              <a:rPr lang="en-US" altLang="en-US" sz="2000" dirty="0" smtClean="0"/>
              <a:t>Collaborating Faculty and Partners</a:t>
            </a:r>
          </a:p>
          <a:p>
            <a:pPr lvl="1"/>
            <a:r>
              <a:rPr lang="en-US" altLang="en-US" sz="1800" dirty="0"/>
              <a:t>Rajeev Rupani – Lab </a:t>
            </a:r>
            <a:r>
              <a:rPr lang="en-US" altLang="en-US" sz="1800" dirty="0" smtClean="0"/>
              <a:t>Manager (Senior Research Associate)</a:t>
            </a:r>
          </a:p>
          <a:p>
            <a:pPr lvl="1"/>
            <a:r>
              <a:rPr lang="en-US" altLang="en-US" sz="1800" dirty="0" smtClean="0"/>
              <a:t>Dr. David Blustein – LSOE – Counseling Psychology</a:t>
            </a:r>
          </a:p>
          <a:p>
            <a:pPr lvl="1"/>
            <a:r>
              <a:rPr lang="en-US" altLang="en-US" sz="1800" dirty="0" smtClean="0"/>
              <a:t>Ms. Catherine Wong – Urban Outreach</a:t>
            </a:r>
          </a:p>
          <a:p>
            <a:pPr lvl="1"/>
            <a:r>
              <a:rPr lang="en-US" altLang="en-US" sz="1800" dirty="0" smtClean="0"/>
              <a:t>Dr. Eric Strauss – Urban Ecologist – Los Angeles (</a:t>
            </a:r>
            <a:r>
              <a:rPr lang="en-US" altLang="en-US" sz="1800" dirty="0" err="1" smtClean="0"/>
              <a:t>CURes</a:t>
            </a:r>
            <a:r>
              <a:rPr lang="en-US" altLang="en-US" sz="1800" dirty="0" smtClean="0"/>
              <a:t>)</a:t>
            </a:r>
          </a:p>
          <a:p>
            <a:pPr lvl="1"/>
            <a:r>
              <a:rPr lang="en-US" altLang="en-US" sz="1800" dirty="0" smtClean="0"/>
              <a:t>Dr. Alan Kafka – Earth and Environmental Science</a:t>
            </a:r>
          </a:p>
          <a:p>
            <a:pPr lvl="1"/>
            <a:r>
              <a:rPr lang="en-US" altLang="en-US" sz="1800" dirty="0" smtClean="0"/>
              <a:t>Dr. Belle Liang – Counseling Psychology, Boston College </a:t>
            </a:r>
          </a:p>
          <a:p>
            <a:pPr lvl="1"/>
            <a:r>
              <a:rPr lang="en-US" altLang="en-US" sz="1800" dirty="0" smtClean="0"/>
              <a:t>Dr. Laura Foote– CSOM – Social Entrepreneurship</a:t>
            </a:r>
          </a:p>
          <a:p>
            <a:pPr lvl="1"/>
            <a:r>
              <a:rPr lang="en-US" altLang="en-US" sz="1800" dirty="0" smtClean="0"/>
              <a:t>Dr. Laura O’Dwyer – LSOE- Educational Research/Measurement</a:t>
            </a:r>
          </a:p>
          <a:p>
            <a:r>
              <a:rPr lang="en-US" altLang="en-US" sz="2000" dirty="0" smtClean="0"/>
              <a:t>Graduate Students</a:t>
            </a:r>
          </a:p>
          <a:p>
            <a:pPr lvl="1"/>
            <a:r>
              <a:rPr lang="en-US" altLang="en-US" sz="1800" dirty="0" smtClean="0"/>
              <a:t>Amy Semerjian – Statistics (Ed Measurement)</a:t>
            </a:r>
          </a:p>
          <a:p>
            <a:pPr lvl="1"/>
            <a:r>
              <a:rPr lang="en-US" altLang="en-US" sz="1800" dirty="0" smtClean="0"/>
              <a:t>Pablo Gonzalez – Statistics (Masters student)</a:t>
            </a:r>
          </a:p>
          <a:p>
            <a:pPr lvl="1"/>
            <a:r>
              <a:rPr lang="en-US" altLang="en-US" sz="1800" dirty="0" smtClean="0"/>
              <a:t>Christian Asante – Science Education (Transparent Soil)</a:t>
            </a:r>
          </a:p>
          <a:p>
            <a:pPr lvl="1"/>
            <a:r>
              <a:rPr lang="en-US" altLang="en-US" sz="1800" dirty="0" smtClean="0"/>
              <a:t>Chad Olle – Career Education (NSF ATE Led)</a:t>
            </a:r>
            <a:endParaRPr lang="en-US" altLang="en-US" sz="1800" dirty="0"/>
          </a:p>
          <a:p>
            <a:pPr lvl="1"/>
            <a:r>
              <a:rPr lang="en-US" altLang="en-US" sz="1800" dirty="0" smtClean="0"/>
              <a:t>Whitney Erby– Career Education – </a:t>
            </a:r>
            <a:r>
              <a:rPr lang="en-US" altLang="en-US" sz="1800" dirty="0" err="1" smtClean="0"/>
              <a:t>Changemakers</a:t>
            </a:r>
            <a:endParaRPr lang="en-US" altLang="en-US" sz="1800" dirty="0" smtClean="0"/>
          </a:p>
          <a:p>
            <a:pPr lvl="1"/>
            <a:r>
              <a:rPr lang="en-US" altLang="en-US" sz="1800" dirty="0" smtClean="0"/>
              <a:t>Paul Xu – Educational Technology (Literacy/Robotics/Electronics – Lead)</a:t>
            </a:r>
          </a:p>
          <a:p>
            <a:pPr lvl="1"/>
            <a:r>
              <a:rPr lang="en-US" altLang="en-US" sz="1800" dirty="0" smtClean="0"/>
              <a:t>Anne Vera-Cruz – Science Education &amp; Organizational Leadership (China – lead</a:t>
            </a:r>
            <a:r>
              <a:rPr lang="en-US" altLang="en-US" sz="1800" dirty="0"/>
              <a:t> </a:t>
            </a:r>
            <a:r>
              <a:rPr lang="en-US" altLang="en-US" sz="1800" dirty="0" smtClean="0"/>
              <a:t>and curriculum lead)</a:t>
            </a:r>
          </a:p>
          <a:p>
            <a:pPr lvl="1"/>
            <a:r>
              <a:rPr lang="en-US" altLang="en-US" sz="1800" dirty="0" smtClean="0"/>
              <a:t>David Jackson – </a:t>
            </a:r>
            <a:r>
              <a:rPr lang="en-US" altLang="en-US" sz="1800" dirty="0" err="1" smtClean="0"/>
              <a:t>Lemelson</a:t>
            </a:r>
            <a:r>
              <a:rPr lang="en-US" altLang="en-US" sz="1800" dirty="0" smtClean="0"/>
              <a:t>-MIT/OST partnership</a:t>
            </a:r>
          </a:p>
          <a:p>
            <a:pPr lvl="1"/>
            <a:r>
              <a:rPr lang="en-US" altLang="en-US" sz="1800" dirty="0" smtClean="0"/>
              <a:t>Megan McKinley – Science Education</a:t>
            </a:r>
          </a:p>
          <a:p>
            <a:pPr lvl="1"/>
            <a:r>
              <a:rPr lang="en-US" altLang="en-US" sz="1800" dirty="0" smtClean="0"/>
              <a:t>Ariella Suchow – Converge Science Theatre</a:t>
            </a:r>
          </a:p>
          <a:p>
            <a:endParaRPr lang="en-US" altLang="en-US" sz="2000" dirty="0" smtClean="0"/>
          </a:p>
          <a:p>
            <a:endParaRPr lang="en-US" altLang="en-US" sz="2000" dirty="0" smtClean="0"/>
          </a:p>
          <a:p>
            <a:pPr lvl="1"/>
            <a:endParaRPr lang="en-US" altLang="en-US" sz="1800" dirty="0" smtClean="0"/>
          </a:p>
        </p:txBody>
      </p:sp>
      <p:pic>
        <p:nvPicPr>
          <p:cNvPr id="11269" name="Picture 8" descr="National Science Foundation - Where Discoveries Beg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6121629"/>
            <a:ext cx="3040063" cy="55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7036" y="329668"/>
            <a:ext cx="2591499" cy="1943017"/>
          </a:xfrm>
          <a:prstGeom prst="rect">
            <a:avLst/>
          </a:prstGeom>
        </p:spPr>
      </p:pic>
    </p:spTree>
    <p:extLst>
      <p:ext uri="{BB962C8B-B14F-4D97-AF65-F5344CB8AC3E}">
        <p14:creationId xmlns:p14="http://schemas.microsoft.com/office/powerpoint/2010/main" val="1598840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358647" cy="898633"/>
          </a:xfrm>
          <a:solidFill>
            <a:schemeClr val="accent4">
              <a:lumMod val="20000"/>
              <a:lumOff val="80000"/>
            </a:schemeClr>
          </a:solidFill>
        </p:spPr>
        <p:txBody>
          <a:bodyPr/>
          <a:lstStyle/>
          <a:p>
            <a:r>
              <a:rPr lang="en-US" b="1" dirty="0" smtClean="0"/>
              <a:t>Partners</a:t>
            </a:r>
            <a:endParaRPr lang="en-US" b="1" dirty="0"/>
          </a:p>
        </p:txBody>
      </p:sp>
      <p:sp>
        <p:nvSpPr>
          <p:cNvPr id="3" name="Content Placeholder 2"/>
          <p:cNvSpPr>
            <a:spLocks noGrp="1"/>
          </p:cNvSpPr>
          <p:nvPr>
            <p:ph idx="1"/>
          </p:nvPr>
        </p:nvSpPr>
        <p:spPr>
          <a:xfrm>
            <a:off x="0" y="967684"/>
            <a:ext cx="5248195" cy="5668439"/>
          </a:xfrm>
        </p:spPr>
        <p:txBody>
          <a:bodyPr>
            <a:normAutofit fontScale="77500" lnSpcReduction="20000"/>
          </a:bodyPr>
          <a:lstStyle/>
          <a:p>
            <a:r>
              <a:rPr lang="en-US" sz="2400" dirty="0" smtClean="0"/>
              <a:t>Public, Private, Non-Profits</a:t>
            </a:r>
          </a:p>
          <a:p>
            <a:pPr lvl="1"/>
            <a:r>
              <a:rPr lang="en-US" sz="1800" dirty="0" smtClean="0"/>
              <a:t>City of Boston – Mayors Office</a:t>
            </a:r>
          </a:p>
          <a:p>
            <a:pPr lvl="1"/>
            <a:r>
              <a:rPr lang="en-US" sz="1800" dirty="0" smtClean="0"/>
              <a:t>Los Angeles Mayor’s Office</a:t>
            </a:r>
          </a:p>
          <a:p>
            <a:pPr lvl="1"/>
            <a:r>
              <a:rPr lang="en-US" sz="1800" dirty="0" smtClean="0"/>
              <a:t>Boston Public Schools – </a:t>
            </a:r>
            <a:r>
              <a:rPr lang="en-US" sz="1800" dirty="0"/>
              <a:t>O</a:t>
            </a:r>
            <a:r>
              <a:rPr lang="en-US" sz="1800" dirty="0" smtClean="0"/>
              <a:t>ELL office</a:t>
            </a:r>
          </a:p>
          <a:p>
            <a:pPr lvl="1"/>
            <a:r>
              <a:rPr lang="en-US" sz="1800" b="1" dirty="0" err="1" smtClean="0"/>
              <a:t>MentorNet</a:t>
            </a:r>
            <a:endParaRPr lang="en-US" sz="1800" b="1" dirty="0" smtClean="0"/>
          </a:p>
          <a:p>
            <a:pPr lvl="1"/>
            <a:r>
              <a:rPr lang="en-US" sz="1800" b="1" dirty="0" smtClean="0"/>
              <a:t>American Hydroponics</a:t>
            </a:r>
          </a:p>
          <a:p>
            <a:pPr lvl="1"/>
            <a:r>
              <a:rPr lang="en-US" sz="1800" b="1" dirty="0" err="1" smtClean="0"/>
              <a:t>GYOStuff</a:t>
            </a:r>
            <a:endParaRPr lang="en-US" sz="1800" b="1" dirty="0"/>
          </a:p>
          <a:p>
            <a:pPr lvl="1"/>
            <a:r>
              <a:rPr lang="en-US" sz="1800" b="1" dirty="0" smtClean="0"/>
              <a:t>General Hydroponics</a:t>
            </a:r>
          </a:p>
          <a:p>
            <a:pPr lvl="1"/>
            <a:r>
              <a:rPr lang="en-US" sz="1800" b="1" dirty="0" smtClean="0"/>
              <a:t>Wicked Device, LLC</a:t>
            </a:r>
            <a:endParaRPr lang="en-US" sz="1800" b="1" dirty="0"/>
          </a:p>
          <a:p>
            <a:pPr lvl="1"/>
            <a:r>
              <a:rPr lang="en-US" sz="1800" b="1" dirty="0" err="1" smtClean="0"/>
              <a:t>Placeways</a:t>
            </a:r>
            <a:r>
              <a:rPr lang="en-US" sz="1800" b="1" dirty="0" smtClean="0"/>
              <a:t>, LLC</a:t>
            </a:r>
          </a:p>
          <a:p>
            <a:pPr lvl="1"/>
            <a:r>
              <a:rPr lang="en-US" sz="1800" i="1" dirty="0" smtClean="0">
                <a:solidFill>
                  <a:schemeClr val="accent6">
                    <a:lumMod val="50000"/>
                  </a:schemeClr>
                </a:solidFill>
              </a:rPr>
              <a:t>Codman Square Development Corporation </a:t>
            </a:r>
          </a:p>
          <a:p>
            <a:pPr lvl="1"/>
            <a:r>
              <a:rPr lang="en-US" sz="1800" i="1" dirty="0" smtClean="0">
                <a:solidFill>
                  <a:schemeClr val="accent6">
                    <a:lumMod val="50000"/>
                  </a:schemeClr>
                </a:solidFill>
              </a:rPr>
              <a:t>Salvation Army</a:t>
            </a:r>
          </a:p>
          <a:p>
            <a:pPr lvl="1"/>
            <a:r>
              <a:rPr lang="en-US" sz="1800" i="1" dirty="0" smtClean="0">
                <a:solidFill>
                  <a:schemeClr val="accent6">
                    <a:lumMod val="50000"/>
                  </a:schemeClr>
                </a:solidFill>
              </a:rPr>
              <a:t>Project LEAH (train high school to teach/mentor younger students)</a:t>
            </a:r>
          </a:p>
          <a:p>
            <a:pPr lvl="1"/>
            <a:r>
              <a:rPr lang="en-US" sz="1800" i="1" dirty="0" smtClean="0">
                <a:solidFill>
                  <a:schemeClr val="accent6">
                    <a:lumMod val="50000"/>
                  </a:schemeClr>
                </a:solidFill>
              </a:rPr>
              <a:t>STEM Garden Institute</a:t>
            </a:r>
          </a:p>
          <a:p>
            <a:pPr lvl="1"/>
            <a:r>
              <a:rPr lang="en-US" sz="1800" dirty="0" smtClean="0"/>
              <a:t>Center for Urban Resilience and Sustainability – LMU-LA</a:t>
            </a:r>
          </a:p>
          <a:p>
            <a:pPr lvl="1"/>
            <a:r>
              <a:rPr lang="en-US" sz="1800" b="1" dirty="0" smtClean="0"/>
              <a:t>Helical Systems</a:t>
            </a:r>
          </a:p>
          <a:p>
            <a:pPr lvl="1"/>
            <a:r>
              <a:rPr lang="en-US" sz="1800" b="1" dirty="0" err="1" smtClean="0"/>
              <a:t>uFactory</a:t>
            </a:r>
            <a:r>
              <a:rPr lang="en-US" sz="1800" b="1" dirty="0" smtClean="0"/>
              <a:t> </a:t>
            </a:r>
          </a:p>
          <a:p>
            <a:pPr lvl="1"/>
            <a:r>
              <a:rPr lang="en-US" sz="1800" dirty="0" smtClean="0"/>
              <a:t>Massachusetts Bay Community College</a:t>
            </a:r>
          </a:p>
          <a:p>
            <a:pPr lvl="1"/>
            <a:r>
              <a:rPr lang="en-US" sz="1800" i="1" dirty="0" err="1" smtClean="0">
                <a:solidFill>
                  <a:schemeClr val="accent6">
                    <a:lumMod val="50000"/>
                  </a:schemeClr>
                </a:solidFill>
              </a:rPr>
              <a:t>Groundworks</a:t>
            </a:r>
            <a:r>
              <a:rPr lang="en-US" sz="1800" i="1" dirty="0" smtClean="0">
                <a:solidFill>
                  <a:schemeClr val="accent6">
                    <a:lumMod val="50000"/>
                  </a:schemeClr>
                </a:solidFill>
              </a:rPr>
              <a:t> USA</a:t>
            </a:r>
          </a:p>
          <a:p>
            <a:pPr lvl="1"/>
            <a:r>
              <a:rPr lang="en-US" sz="1800" b="1" dirty="0" err="1" smtClean="0"/>
              <a:t>MassRobotics</a:t>
            </a:r>
            <a:endParaRPr lang="en-US" sz="1800" b="1" dirty="0" smtClean="0"/>
          </a:p>
          <a:p>
            <a:pPr lvl="1"/>
            <a:r>
              <a:rPr lang="en-US" sz="1800" i="1" dirty="0" smtClean="0">
                <a:solidFill>
                  <a:schemeClr val="accent6">
                    <a:lumMod val="50000"/>
                  </a:schemeClr>
                </a:solidFill>
              </a:rPr>
              <a:t>The Daily Table</a:t>
            </a:r>
          </a:p>
          <a:p>
            <a:r>
              <a:rPr lang="en-US" sz="2200" dirty="0" smtClean="0"/>
              <a:t>Common Core Goals</a:t>
            </a:r>
          </a:p>
          <a:p>
            <a:pPr lvl="1"/>
            <a:r>
              <a:rPr lang="en-US" sz="1800" dirty="0" smtClean="0"/>
              <a:t>Get youth interested and excited about science and to solve problems in their communities</a:t>
            </a:r>
          </a:p>
          <a:p>
            <a:pPr lvl="1"/>
            <a:r>
              <a:rPr lang="en-US" sz="1800" dirty="0" smtClean="0"/>
              <a:t>Create pathways for youth</a:t>
            </a:r>
            <a:endParaRPr lang="en-US" sz="1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8647" y="0"/>
            <a:ext cx="3785353" cy="28390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8706" y="3234017"/>
            <a:ext cx="3735294" cy="2101103"/>
          </a:xfrm>
          <a:prstGeom prst="rect">
            <a:avLst/>
          </a:prstGeom>
        </p:spPr>
      </p:pic>
    </p:spTree>
    <p:extLst>
      <p:ext uri="{BB962C8B-B14F-4D97-AF65-F5344CB8AC3E}">
        <p14:creationId xmlns:p14="http://schemas.microsoft.com/office/powerpoint/2010/main" val="1868667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876" y="1118944"/>
            <a:ext cx="5883089" cy="5176463"/>
          </a:xfrm>
        </p:spPr>
        <p:txBody>
          <a:bodyPr/>
          <a:lstStyle/>
          <a:p>
            <a:r>
              <a:rPr lang="en-US" dirty="0" smtClean="0"/>
              <a:t>Contact info</a:t>
            </a:r>
          </a:p>
          <a:p>
            <a:pPr lvl="1"/>
            <a:r>
              <a:rPr lang="en-US" dirty="0" smtClean="0">
                <a:hlinkClick r:id="rId2"/>
              </a:rPr>
              <a:t>http://iuse.bc.edu</a:t>
            </a:r>
            <a:r>
              <a:rPr lang="en-US" dirty="0" smtClean="0"/>
              <a:t> </a:t>
            </a:r>
          </a:p>
          <a:p>
            <a:pPr lvl="1"/>
            <a:r>
              <a:rPr lang="en-US" dirty="0" smtClean="0">
                <a:hlinkClick r:id="rId3"/>
              </a:rPr>
              <a:t>barnetge@bc.edu</a:t>
            </a:r>
            <a:endParaRPr lang="en-US" dirty="0" smtClean="0"/>
          </a:p>
          <a:p>
            <a:pPr lvl="1"/>
            <a:r>
              <a:rPr lang="en-US" altLang="en-US" dirty="0" smtClean="0">
                <a:latin typeface="Verdana" panose="020B0604030504040204" pitchFamily="34" charset="0"/>
              </a:rPr>
              <a:t>@</a:t>
            </a:r>
            <a:r>
              <a:rPr lang="en-US" altLang="en-US" dirty="0" err="1" smtClean="0">
                <a:latin typeface="Verdana" panose="020B0604030504040204" pitchFamily="34" charset="0"/>
              </a:rPr>
              <a:t>mike_barnett_BC</a:t>
            </a:r>
            <a:endParaRPr lang="en-US" altLang="en-US" dirty="0" smtClean="0">
              <a:latin typeface="Verdana" panose="020B0604030504040204" pitchFamily="34" charset="0"/>
            </a:endParaRPr>
          </a:p>
          <a:p>
            <a:pPr lvl="1"/>
            <a:r>
              <a:rPr lang="en-US" sz="2000" dirty="0">
                <a:hlinkClick r:id="rId4"/>
              </a:rPr>
              <a:t>http://</a:t>
            </a:r>
            <a:r>
              <a:rPr lang="en-US" sz="2000" dirty="0" smtClean="0">
                <a:hlinkClick r:id="rId4"/>
              </a:rPr>
              <a:t>facebook.com/urbanhydrofarmers</a:t>
            </a:r>
            <a:endParaRPr lang="en-US" sz="2000" dirty="0" smtClean="0"/>
          </a:p>
          <a:p>
            <a:pPr lvl="1"/>
            <a:r>
              <a:rPr lang="en-US" sz="2000" dirty="0" smtClean="0">
                <a:hlinkClick r:id="rId5"/>
              </a:rPr>
              <a:t>http://facebook.com/knowyourair</a:t>
            </a:r>
            <a:endParaRPr lang="en-US" sz="2000" dirty="0" smtClean="0"/>
          </a:p>
          <a:p>
            <a:pPr lvl="1"/>
            <a:r>
              <a:rPr lang="en-US" sz="2000" dirty="0" smtClean="0">
                <a:hlinkClick r:id="rId6"/>
              </a:rPr>
              <a:t>http://facebook.com/STEMcareer</a:t>
            </a:r>
            <a:r>
              <a:rPr lang="en-US" sz="2000" dirty="0" smtClean="0"/>
              <a:t> </a:t>
            </a:r>
            <a:endParaRPr lang="en-US" sz="2000" dirty="0"/>
          </a:p>
          <a:p>
            <a:pPr lvl="1"/>
            <a:endParaRPr lang="en-US" dirty="0"/>
          </a:p>
          <a:p>
            <a:pPr lvl="1"/>
            <a:endParaRPr lang="en-US" dirty="0"/>
          </a:p>
        </p:txBody>
      </p:sp>
      <p:sp>
        <p:nvSpPr>
          <p:cNvPr id="5" name="Title 1"/>
          <p:cNvSpPr txBox="1">
            <a:spLocks/>
          </p:cNvSpPr>
          <p:nvPr/>
        </p:nvSpPr>
        <p:spPr>
          <a:xfrm>
            <a:off x="0" y="-31916"/>
            <a:ext cx="9144000" cy="846138"/>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t>Thank you</a:t>
            </a:r>
          </a:p>
        </p:txBody>
      </p:sp>
      <p:pic>
        <p:nvPicPr>
          <p:cNvPr id="6"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551" y="3975823"/>
            <a:ext cx="3617378" cy="271218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2817" y="4040918"/>
            <a:ext cx="3756109" cy="2817082"/>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9715" y="133790"/>
            <a:ext cx="2701805" cy="3602406"/>
          </a:xfrm>
          <a:prstGeom prst="rect">
            <a:avLst/>
          </a:prstGeom>
        </p:spPr>
      </p:pic>
    </p:spTree>
    <p:extLst>
      <p:ext uri="{BB962C8B-B14F-4D97-AF65-F5344CB8AC3E}">
        <p14:creationId xmlns:p14="http://schemas.microsoft.com/office/powerpoint/2010/main" val="3978530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61899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623"/>
          </a:xfrm>
          <a:solidFill>
            <a:schemeClr val="accent4">
              <a:lumMod val="20000"/>
              <a:lumOff val="80000"/>
            </a:schemeClr>
          </a:solidFill>
        </p:spPr>
        <p:txBody>
          <a:bodyPr>
            <a:normAutofit/>
          </a:bodyPr>
          <a:lstStyle/>
          <a:p>
            <a:r>
              <a:rPr lang="en-US" sz="4800" b="1" dirty="0" smtClean="0"/>
              <a:t>Poll	: What do you remember?</a:t>
            </a:r>
            <a:endParaRPr lang="en-US" sz="4800" b="1" dirty="0"/>
          </a:p>
        </p:txBody>
      </p:sp>
      <p:sp>
        <p:nvSpPr>
          <p:cNvPr id="3" name="Content Placeholder 2"/>
          <p:cNvSpPr>
            <a:spLocks noGrp="1"/>
          </p:cNvSpPr>
          <p:nvPr>
            <p:ph idx="1"/>
          </p:nvPr>
        </p:nvSpPr>
        <p:spPr>
          <a:xfrm>
            <a:off x="245877" y="1357792"/>
            <a:ext cx="8387760" cy="4734664"/>
          </a:xfrm>
        </p:spPr>
        <p:txBody>
          <a:bodyPr>
            <a:normAutofit/>
          </a:bodyPr>
          <a:lstStyle/>
          <a:p>
            <a:r>
              <a:rPr lang="en-US" sz="4000" dirty="0" smtClean="0"/>
              <a:t>When do you think you first became interested in science? (show of hands)</a:t>
            </a:r>
          </a:p>
          <a:p>
            <a:pPr marL="0" indent="0">
              <a:buNone/>
            </a:pPr>
            <a:endParaRPr lang="en-US" sz="4000" dirty="0" smtClean="0"/>
          </a:p>
          <a:p>
            <a:pPr lvl="1"/>
            <a:r>
              <a:rPr lang="en-US" sz="3600" dirty="0" smtClean="0"/>
              <a:t>Elementary school</a:t>
            </a:r>
          </a:p>
          <a:p>
            <a:pPr lvl="1"/>
            <a:r>
              <a:rPr lang="en-US" sz="3600" dirty="0" smtClean="0"/>
              <a:t>Middle School</a:t>
            </a:r>
          </a:p>
          <a:p>
            <a:pPr lvl="1"/>
            <a:r>
              <a:rPr lang="en-US" sz="3600" dirty="0" smtClean="0"/>
              <a:t>High School</a:t>
            </a:r>
          </a:p>
          <a:p>
            <a:pPr lvl="1"/>
            <a:r>
              <a:rPr lang="en-US" sz="3600" dirty="0" smtClean="0"/>
              <a:t>College </a:t>
            </a:r>
            <a:endParaRPr lang="en-US" sz="3600" dirty="0"/>
          </a:p>
        </p:txBody>
      </p:sp>
      <p:pic>
        <p:nvPicPr>
          <p:cNvPr id="4" name="Picture 3"/>
          <p:cNvPicPr>
            <a:picLocks noChangeAspect="1"/>
          </p:cNvPicPr>
          <p:nvPr/>
        </p:nvPicPr>
        <p:blipFill>
          <a:blip r:embed="rId2"/>
          <a:stretch>
            <a:fillRect/>
          </a:stretch>
        </p:blipFill>
        <p:spPr>
          <a:xfrm>
            <a:off x="5369442" y="2946326"/>
            <a:ext cx="2851297" cy="3317374"/>
          </a:xfrm>
          <a:prstGeom prst="rect">
            <a:avLst/>
          </a:prstGeom>
        </p:spPr>
      </p:pic>
    </p:spTree>
    <p:extLst>
      <p:ext uri="{BB962C8B-B14F-4D97-AF65-F5344CB8AC3E}">
        <p14:creationId xmlns:p14="http://schemas.microsoft.com/office/powerpoint/2010/main" val="1222275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172037" name="Object 5"/>
          <p:cNvGraphicFramePr>
            <a:graphicFrameLocks noChangeAspect="1"/>
          </p:cNvGraphicFramePr>
          <p:nvPr>
            <p:extLst>
              <p:ext uri="{D42A27DB-BD31-4B8C-83A1-F6EECF244321}">
                <p14:modId xmlns:p14="http://schemas.microsoft.com/office/powerpoint/2010/main" val="2827613104"/>
              </p:ext>
            </p:extLst>
          </p:nvPr>
        </p:nvGraphicFramePr>
        <p:xfrm>
          <a:off x="576262" y="1569244"/>
          <a:ext cx="7991475" cy="4635500"/>
        </p:xfrm>
        <a:graphic>
          <a:graphicData uri="http://schemas.openxmlformats.org/presentationml/2006/ole">
            <mc:AlternateContent xmlns:mc="http://schemas.openxmlformats.org/markup-compatibility/2006">
              <mc:Choice xmlns:v="urn:schemas-microsoft-com:vml" Requires="v">
                <p:oleObj spid="_x0000_s2093" name="Worksheet" r:id="rId4" imgW="7924800" imgH="4596384" progId="Excel.Sheet.8">
                  <p:embed/>
                </p:oleObj>
              </mc:Choice>
              <mc:Fallback>
                <p:oleObj name="Worksheet" r:id="rId4" imgW="7924800" imgH="4596384" progId="Excel.Sheet.8">
                  <p:embed/>
                  <p:pic>
                    <p:nvPicPr>
                      <p:cNvPr id="17203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2" y="1569244"/>
                        <a:ext cx="7991475"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p:cNvSpPr>
            <a:spLocks noGrp="1" noChangeArrowheads="1"/>
          </p:cNvSpPr>
          <p:nvPr/>
        </p:nvSpPr>
        <p:spPr bwMode="auto">
          <a:xfrm>
            <a:off x="0" y="2495"/>
            <a:ext cx="9144000" cy="1143000"/>
          </a:xfrm>
          <a:prstGeom prst="rect">
            <a:avLst/>
          </a:prstGeom>
          <a:solidFill>
            <a:schemeClr val="accent4">
              <a:lumMod val="20000"/>
              <a:lumOff val="80000"/>
            </a:schemeClr>
          </a:solidFill>
          <a:ln w="9525">
            <a:noFill/>
            <a:miter lim="800000"/>
            <a:headEnd/>
            <a:tailEnd/>
          </a:ln>
          <a:effectLs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altLang="en-US" sz="3200" b="1" dirty="0" smtClean="0">
                <a:solidFill>
                  <a:schemeClr val="tx1"/>
                </a:solidFill>
              </a:rPr>
              <a:t>When </a:t>
            </a:r>
            <a:r>
              <a:rPr lang="en-US" altLang="en-US" sz="3200" b="1" dirty="0">
                <a:solidFill>
                  <a:schemeClr val="tx1"/>
                </a:solidFill>
              </a:rPr>
              <a:t>do scientists and graduate students say they first became interested “science”?</a:t>
            </a:r>
          </a:p>
        </p:txBody>
      </p:sp>
      <p:sp>
        <p:nvSpPr>
          <p:cNvPr id="7" name="Freeform 6"/>
          <p:cNvSpPr/>
          <p:nvPr/>
        </p:nvSpPr>
        <p:spPr>
          <a:xfrm>
            <a:off x="2329314" y="2305251"/>
            <a:ext cx="5385334" cy="2035743"/>
          </a:xfrm>
          <a:custGeom>
            <a:avLst/>
            <a:gdLst>
              <a:gd name="connsiteX0" fmla="*/ 0 w 5385334"/>
              <a:gd name="connsiteY0" fmla="*/ 0 h 2035743"/>
              <a:gd name="connsiteX1" fmla="*/ 1102092 w 5385334"/>
              <a:gd name="connsiteY1" fmla="*/ 842210 h 2035743"/>
              <a:gd name="connsiteX2" fmla="*/ 2184934 w 5385334"/>
              <a:gd name="connsiteY2" fmla="*/ 1333098 h 2035743"/>
              <a:gd name="connsiteX3" fmla="*/ 3258151 w 5385334"/>
              <a:gd name="connsiteY3" fmla="*/ 1660357 h 2035743"/>
              <a:gd name="connsiteX4" fmla="*/ 4268804 w 5385334"/>
              <a:gd name="connsiteY4" fmla="*/ 1963553 h 2035743"/>
              <a:gd name="connsiteX5" fmla="*/ 5385334 w 5385334"/>
              <a:gd name="connsiteY5" fmla="*/ 2035743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5334" h="2035743">
                <a:moveTo>
                  <a:pt x="0" y="0"/>
                </a:moveTo>
                <a:cubicBezTo>
                  <a:pt x="368968" y="310013"/>
                  <a:pt x="737936" y="620027"/>
                  <a:pt x="1102092" y="842210"/>
                </a:cubicBezTo>
                <a:cubicBezTo>
                  <a:pt x="1466248" y="1064393"/>
                  <a:pt x="1825591" y="1196740"/>
                  <a:pt x="2184934" y="1333098"/>
                </a:cubicBezTo>
                <a:cubicBezTo>
                  <a:pt x="2544277" y="1469456"/>
                  <a:pt x="3258151" y="1660357"/>
                  <a:pt x="3258151" y="1660357"/>
                </a:cubicBezTo>
                <a:cubicBezTo>
                  <a:pt x="3605463" y="1765433"/>
                  <a:pt x="3914274" y="1900989"/>
                  <a:pt x="4268804" y="1963553"/>
                </a:cubicBezTo>
                <a:cubicBezTo>
                  <a:pt x="4623334" y="2026117"/>
                  <a:pt x="5004334" y="2030930"/>
                  <a:pt x="5385334" y="2035743"/>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034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Rectangle 2"/>
          <p:cNvSpPr txBox="1">
            <a:spLocks noChangeArrowheads="1"/>
          </p:cNvSpPr>
          <p:nvPr/>
        </p:nvSpPr>
        <p:spPr>
          <a:xfrm>
            <a:off x="0" y="-25803"/>
            <a:ext cx="9144000" cy="1143000"/>
          </a:xfrm>
          <a:prstGeom prst="rect">
            <a:avLst/>
          </a:prstGeom>
          <a:solidFill>
            <a:schemeClr val="accent4">
              <a:lumMod val="20000"/>
              <a:lumOff val="8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t>When do scientists and graduate students say they first became interested “Chemistry/Physics”?</a:t>
            </a:r>
            <a:endParaRPr lang="en-US" altLang="en-US" sz="2800" b="1" dirty="0"/>
          </a:p>
        </p:txBody>
      </p:sp>
      <p:graphicFrame>
        <p:nvGraphicFramePr>
          <p:cNvPr id="5" name="Object 3"/>
          <p:cNvGraphicFramePr>
            <a:graphicFrameLocks noChangeAspect="1"/>
          </p:cNvGraphicFramePr>
          <p:nvPr>
            <p:extLst/>
          </p:nvPr>
        </p:nvGraphicFramePr>
        <p:xfrm>
          <a:off x="211482" y="1412392"/>
          <a:ext cx="8610383" cy="4988408"/>
        </p:xfrm>
        <a:graphic>
          <a:graphicData uri="http://schemas.openxmlformats.org/presentationml/2006/ole">
            <mc:AlternateContent xmlns:mc="http://schemas.openxmlformats.org/markup-compatibility/2006">
              <mc:Choice xmlns:v="urn:schemas-microsoft-com:vml" Requires="v">
                <p:oleObj spid="_x0000_s3114" name="Worksheet" r:id="rId3" imgW="7912608" imgH="4584192" progId="Excel.Sheet.8">
                  <p:embed/>
                </p:oleObj>
              </mc:Choice>
              <mc:Fallback>
                <p:oleObj name="Worksheet" r:id="rId3" imgW="7912608" imgH="4584192" progId="Excel.Sheet.8">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82" y="1412392"/>
                        <a:ext cx="8610383" cy="498840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57242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ltLang="en-US"/>
          </a:p>
        </p:txBody>
      </p:sp>
      <p:sp>
        <p:nvSpPr>
          <p:cNvPr id="8" name="Footer Placeholder 2"/>
          <p:cNvSpPr>
            <a:spLocks noGrp="1"/>
          </p:cNvSpPr>
          <p:nvPr>
            <p:ph type="ftr" sz="quarter" idx="11"/>
          </p:nvPr>
        </p:nvSpPr>
        <p:spPr/>
        <p:txBody>
          <a:bodyPr/>
          <a:lstStyle/>
          <a:p>
            <a:endParaRPr lang="en-US" altLang="en-US"/>
          </a:p>
        </p:txBody>
      </p:sp>
      <p:pic>
        <p:nvPicPr>
          <p:cNvPr id="4813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21984"/>
          <a:stretch/>
        </p:blipFill>
        <p:spPr bwMode="auto">
          <a:xfrm>
            <a:off x="775026" y="-226510"/>
            <a:ext cx="8051148" cy="706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8" name="Text Box 10"/>
          <p:cNvSpPr txBox="1">
            <a:spLocks noChangeArrowheads="1"/>
          </p:cNvSpPr>
          <p:nvPr/>
        </p:nvSpPr>
        <p:spPr bwMode="auto">
          <a:xfrm>
            <a:off x="2072455" y="1461194"/>
            <a:ext cx="2654206" cy="53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dirty="0">
                <a:solidFill>
                  <a:srgbClr val="FF0000"/>
                </a:solidFill>
                <a:latin typeface="Arial Black" panose="020B0A04020102020204" pitchFamily="34" charset="0"/>
              </a:rPr>
              <a:t>Expected </a:t>
            </a:r>
          </a:p>
          <a:p>
            <a:pPr algn="ctr"/>
            <a:r>
              <a:rPr lang="en-US" altLang="en-US" sz="1400" dirty="0">
                <a:solidFill>
                  <a:srgbClr val="FF0000"/>
                </a:solidFill>
                <a:latin typeface="Arial Black" panose="020B0A04020102020204" pitchFamily="34" charset="0"/>
              </a:rPr>
              <a:t>Science-related Career</a:t>
            </a:r>
          </a:p>
        </p:txBody>
      </p:sp>
      <p:sp>
        <p:nvSpPr>
          <p:cNvPr id="48139" name="Text Box 11"/>
          <p:cNvSpPr txBox="1">
            <a:spLocks noChangeArrowheads="1"/>
          </p:cNvSpPr>
          <p:nvPr/>
        </p:nvSpPr>
        <p:spPr bwMode="auto">
          <a:xfrm>
            <a:off x="5701102" y="1352193"/>
            <a:ext cx="2654206" cy="53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u="sng" dirty="0">
                <a:solidFill>
                  <a:srgbClr val="FF9900"/>
                </a:solidFill>
                <a:latin typeface="Arial Black" panose="020B0A04020102020204" pitchFamily="34" charset="0"/>
              </a:rPr>
              <a:t>Did Not</a:t>
            </a:r>
            <a:r>
              <a:rPr lang="en-US" altLang="en-US" sz="1400" dirty="0">
                <a:solidFill>
                  <a:srgbClr val="FF9900"/>
                </a:solidFill>
                <a:latin typeface="Arial Black" panose="020B0A04020102020204" pitchFamily="34" charset="0"/>
              </a:rPr>
              <a:t> Expect </a:t>
            </a:r>
          </a:p>
          <a:p>
            <a:pPr algn="ctr"/>
            <a:r>
              <a:rPr lang="en-US" altLang="en-US" sz="1400" dirty="0">
                <a:solidFill>
                  <a:srgbClr val="FF9900"/>
                </a:solidFill>
                <a:latin typeface="Arial Black" panose="020B0A04020102020204" pitchFamily="34" charset="0"/>
              </a:rPr>
              <a:t>Science-related Career</a:t>
            </a:r>
          </a:p>
        </p:txBody>
      </p:sp>
      <p:sp>
        <p:nvSpPr>
          <p:cNvPr id="11" name="TextBox 10"/>
          <p:cNvSpPr txBox="1"/>
          <p:nvPr/>
        </p:nvSpPr>
        <p:spPr>
          <a:xfrm rot="10800000" flipH="1" flipV="1">
            <a:off x="2686050" y="5089571"/>
            <a:ext cx="1576322" cy="369332"/>
          </a:xfrm>
          <a:prstGeom prst="rect">
            <a:avLst/>
          </a:prstGeom>
          <a:noFill/>
        </p:spPr>
        <p:txBody>
          <a:bodyPr wrap="square" rtlCol="0">
            <a:spAutoFit/>
          </a:bodyPr>
          <a:lstStyle/>
          <a:p>
            <a:r>
              <a:rPr lang="en-US" dirty="0" smtClean="0"/>
              <a:t>Life Sciences</a:t>
            </a:r>
            <a:endParaRPr lang="en-US" dirty="0"/>
          </a:p>
        </p:txBody>
      </p:sp>
      <p:sp>
        <p:nvSpPr>
          <p:cNvPr id="12" name="TextBox 11"/>
          <p:cNvSpPr txBox="1"/>
          <p:nvPr/>
        </p:nvSpPr>
        <p:spPr>
          <a:xfrm rot="10800000" flipH="1" flipV="1">
            <a:off x="2829250" y="3934882"/>
            <a:ext cx="1971350" cy="369332"/>
          </a:xfrm>
          <a:prstGeom prst="rect">
            <a:avLst/>
          </a:prstGeom>
          <a:noFill/>
        </p:spPr>
        <p:txBody>
          <a:bodyPr wrap="square" rtlCol="0">
            <a:spAutoFit/>
          </a:bodyPr>
          <a:lstStyle/>
          <a:p>
            <a:r>
              <a:rPr lang="en-US" dirty="0" smtClean="0"/>
              <a:t>Physical Sciences</a:t>
            </a:r>
            <a:endParaRPr lang="en-US" dirty="0"/>
          </a:p>
        </p:txBody>
      </p:sp>
      <p:sp>
        <p:nvSpPr>
          <p:cNvPr id="3" name="TextBox 2"/>
          <p:cNvSpPr txBox="1"/>
          <p:nvPr/>
        </p:nvSpPr>
        <p:spPr>
          <a:xfrm rot="16200000">
            <a:off x="-1520564" y="2737905"/>
            <a:ext cx="3649448" cy="523220"/>
          </a:xfrm>
          <a:prstGeom prst="rect">
            <a:avLst/>
          </a:prstGeom>
          <a:noFill/>
        </p:spPr>
        <p:txBody>
          <a:bodyPr wrap="square" rtlCol="0">
            <a:spAutoFit/>
          </a:bodyPr>
          <a:lstStyle/>
          <a:p>
            <a:r>
              <a:rPr lang="en-US" sz="2800" dirty="0" smtClean="0"/>
              <a:t>Students in 8</a:t>
            </a:r>
            <a:r>
              <a:rPr lang="en-US" sz="2800" baseline="30000" dirty="0" smtClean="0"/>
              <a:t>th</a:t>
            </a:r>
            <a:r>
              <a:rPr lang="en-US" sz="2800" dirty="0" smtClean="0"/>
              <a:t> grade</a:t>
            </a:r>
            <a:endParaRPr lang="en-US" sz="2800" dirty="0"/>
          </a:p>
        </p:txBody>
      </p:sp>
    </p:spTree>
    <p:extLst>
      <p:ext uri="{BB962C8B-B14F-4D97-AF65-F5344CB8AC3E}">
        <p14:creationId xmlns:p14="http://schemas.microsoft.com/office/powerpoint/2010/main" val="329238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2000"/>
                                        <p:tgtEl>
                                          <p:spTgt spid="48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9"/>
                                        </p:tgtEl>
                                        <p:attrNameLst>
                                          <p:attrName>style.visibility</p:attrName>
                                        </p:attrNameLst>
                                      </p:cBhvr>
                                      <p:to>
                                        <p:strVal val="visible"/>
                                      </p:to>
                                    </p:set>
                                    <p:animEffect transition="in" filter="fade">
                                      <p:cBhvr>
                                        <p:cTn id="12" dur="2000"/>
                                        <p:tgtEl>
                                          <p:spTgt spid="48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p:bldP spid="481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0"/>
            <a:ext cx="9144000" cy="1025091"/>
          </a:xfrm>
          <a:solidFill>
            <a:schemeClr val="accent4">
              <a:lumMod val="20000"/>
              <a:lumOff val="80000"/>
            </a:schemeClr>
          </a:solidFill>
        </p:spPr>
        <p:txBody>
          <a:bodyPr/>
          <a:lstStyle/>
          <a:p>
            <a:r>
              <a:rPr lang="en-US" altLang="en-US" b="1" dirty="0" smtClean="0"/>
              <a:t>What constructs matter for STEM</a:t>
            </a:r>
          </a:p>
        </p:txBody>
      </p:sp>
      <p:sp>
        <p:nvSpPr>
          <p:cNvPr id="25603" name="Content Placeholder 2"/>
          <p:cNvSpPr>
            <a:spLocks noGrp="1"/>
          </p:cNvSpPr>
          <p:nvPr>
            <p:ph idx="1"/>
          </p:nvPr>
        </p:nvSpPr>
        <p:spPr>
          <a:xfrm>
            <a:off x="388019" y="1291422"/>
            <a:ext cx="7886700" cy="4351338"/>
          </a:xfrm>
        </p:spPr>
        <p:txBody>
          <a:bodyPr/>
          <a:lstStyle/>
          <a:p>
            <a:r>
              <a:rPr lang="en-US" altLang="en-US" dirty="0" smtClean="0"/>
              <a:t>STEM self-efficacious individuals persist longer to complete a task, particularly in the face of obstacles and adversity (</a:t>
            </a:r>
            <a:r>
              <a:rPr lang="en-US" altLang="en-US" sz="2400" dirty="0" err="1" smtClean="0"/>
              <a:t>Pajares</a:t>
            </a:r>
            <a:r>
              <a:rPr lang="en-US" altLang="en-US" sz="2400" dirty="0" smtClean="0"/>
              <a:t>, 2005; Zimmerman, 2000)</a:t>
            </a:r>
          </a:p>
          <a:p>
            <a:pPr lvl="1"/>
            <a:r>
              <a:rPr lang="en-US" altLang="en-US" dirty="0" smtClean="0"/>
              <a:t>Higher self-efficacy individuals find “hard” tasks as challenges rather than threats or barriers</a:t>
            </a:r>
          </a:p>
          <a:p>
            <a:r>
              <a:rPr lang="en-US" altLang="en-US" dirty="0" smtClean="0"/>
              <a:t>Science interest is a predictor for studying STEM </a:t>
            </a:r>
            <a:r>
              <a:rPr lang="en-US" altLang="en-US" sz="1800" dirty="0" smtClean="0"/>
              <a:t>(Tai, 2006, 2012)</a:t>
            </a:r>
          </a:p>
          <a:p>
            <a:r>
              <a:rPr lang="en-US" altLang="en-US" dirty="0" smtClean="0"/>
              <a:t>Career awareness and belief (hope) that one can obtain a STEM career predictor </a:t>
            </a:r>
            <a:r>
              <a:rPr lang="en-US" altLang="en-US" sz="1800" dirty="0" smtClean="0"/>
              <a:t>(</a:t>
            </a:r>
            <a:r>
              <a:rPr lang="da-DK" altLang="en-US" sz="1800" dirty="0" smtClean="0"/>
              <a:t>Carter et al., 2010).</a:t>
            </a:r>
            <a:endParaRPr lang="en-US" altLang="en-US" sz="2400" dirty="0" smtClean="0"/>
          </a:p>
          <a:p>
            <a:r>
              <a:rPr lang="en-US" altLang="en-US" sz="2400" dirty="0" smtClean="0"/>
              <a:t>Your </a:t>
            </a:r>
            <a:r>
              <a:rPr lang="en-US" altLang="en-US" sz="2400" b="1" dirty="0" smtClean="0"/>
              <a:t>identity</a:t>
            </a:r>
            <a:r>
              <a:rPr lang="en-US" altLang="en-US" sz="2400" dirty="0" smtClean="0"/>
              <a:t> with STEM (Stets, et al., 2017)</a:t>
            </a:r>
          </a:p>
          <a:p>
            <a:endParaRPr lang="en-US" altLang="en-US" dirty="0" smtClean="0"/>
          </a:p>
        </p:txBody>
      </p:sp>
    </p:spTree>
    <p:extLst>
      <p:ext uri="{BB962C8B-B14F-4D97-AF65-F5344CB8AC3E}">
        <p14:creationId xmlns:p14="http://schemas.microsoft.com/office/powerpoint/2010/main" val="264153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10"/>
            <a:ext cx="9086248" cy="1046810"/>
          </a:xfrm>
          <a:solidFill>
            <a:schemeClr val="accent4">
              <a:lumMod val="20000"/>
              <a:lumOff val="80000"/>
            </a:schemeClr>
          </a:solidFill>
        </p:spPr>
        <p:txBody>
          <a:bodyPr/>
          <a:lstStyle/>
          <a:p>
            <a:r>
              <a:rPr lang="en-US" b="1" dirty="0" smtClean="0"/>
              <a:t>Identity Discrepancy </a:t>
            </a:r>
            <a:r>
              <a:rPr lang="en-US" sz="1600" b="1" dirty="0" smtClean="0"/>
              <a:t>(Stets, et al., 2017)</a:t>
            </a:r>
            <a:endParaRPr lang="en-US" b="1" dirty="0"/>
          </a:p>
        </p:txBody>
      </p:sp>
      <p:grpSp>
        <p:nvGrpSpPr>
          <p:cNvPr id="7" name="Group 6"/>
          <p:cNvGrpSpPr/>
          <p:nvPr/>
        </p:nvGrpSpPr>
        <p:grpSpPr>
          <a:xfrm>
            <a:off x="941464" y="1506354"/>
            <a:ext cx="7427702" cy="2324974"/>
            <a:chOff x="1225410" y="2828746"/>
            <a:chExt cx="6362367" cy="1806080"/>
          </a:xfrm>
        </p:grpSpPr>
        <p:sp>
          <p:nvSpPr>
            <p:cNvPr id="8" name="Freeform 7"/>
            <p:cNvSpPr/>
            <p:nvPr/>
          </p:nvSpPr>
          <p:spPr>
            <a:xfrm>
              <a:off x="1225410" y="2876878"/>
              <a:ext cx="1757948" cy="1757948"/>
            </a:xfrm>
            <a:custGeom>
              <a:avLst/>
              <a:gdLst>
                <a:gd name="connsiteX0" fmla="*/ 0 w 1757948"/>
                <a:gd name="connsiteY0" fmla="*/ 878974 h 1757948"/>
                <a:gd name="connsiteX1" fmla="*/ 878974 w 1757948"/>
                <a:gd name="connsiteY1" fmla="*/ 0 h 1757948"/>
                <a:gd name="connsiteX2" fmla="*/ 1757948 w 1757948"/>
                <a:gd name="connsiteY2" fmla="*/ 878974 h 1757948"/>
                <a:gd name="connsiteX3" fmla="*/ 878974 w 1757948"/>
                <a:gd name="connsiteY3" fmla="*/ 1757948 h 1757948"/>
                <a:gd name="connsiteX4" fmla="*/ 0 w 1757948"/>
                <a:gd name="connsiteY4" fmla="*/ 878974 h 175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948" h="1757948">
                  <a:moveTo>
                    <a:pt x="0" y="878974"/>
                  </a:moveTo>
                  <a:cubicBezTo>
                    <a:pt x="0" y="393530"/>
                    <a:pt x="393530" y="0"/>
                    <a:pt x="878974" y="0"/>
                  </a:cubicBezTo>
                  <a:cubicBezTo>
                    <a:pt x="1364418" y="0"/>
                    <a:pt x="1757948" y="393530"/>
                    <a:pt x="1757948" y="878974"/>
                  </a:cubicBezTo>
                  <a:cubicBezTo>
                    <a:pt x="1757948" y="1364418"/>
                    <a:pt x="1364418" y="1757948"/>
                    <a:pt x="878974" y="1757948"/>
                  </a:cubicBezTo>
                  <a:cubicBezTo>
                    <a:pt x="393530" y="1757948"/>
                    <a:pt x="0" y="1364418"/>
                    <a:pt x="0" y="87897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006" tIns="293006" rIns="293006" bIns="293006" numCol="1" spcCol="1270" anchor="ctr" anchorCtr="0">
              <a:noAutofit/>
            </a:bodyPr>
            <a:lstStyle/>
            <a:p>
              <a:pPr lvl="0" algn="ctr" defTabSz="1244600">
                <a:lnSpc>
                  <a:spcPct val="90000"/>
                </a:lnSpc>
                <a:spcBef>
                  <a:spcPct val="0"/>
                </a:spcBef>
                <a:spcAft>
                  <a:spcPct val="35000"/>
                </a:spcAft>
              </a:pPr>
              <a:r>
                <a:rPr lang="en-US" sz="2800" kern="1200" dirty="0" smtClean="0"/>
                <a:t>Yourself</a:t>
              </a:r>
              <a:endParaRPr lang="en-US" sz="2800" kern="1200" dirty="0"/>
            </a:p>
          </p:txBody>
        </p:sp>
        <p:sp>
          <p:nvSpPr>
            <p:cNvPr id="10" name="Freeform 9"/>
            <p:cNvSpPr/>
            <p:nvPr/>
          </p:nvSpPr>
          <p:spPr>
            <a:xfrm>
              <a:off x="5829829" y="2828746"/>
              <a:ext cx="1757948" cy="1757948"/>
            </a:xfrm>
            <a:custGeom>
              <a:avLst/>
              <a:gdLst>
                <a:gd name="connsiteX0" fmla="*/ 0 w 1757948"/>
                <a:gd name="connsiteY0" fmla="*/ 878974 h 1757948"/>
                <a:gd name="connsiteX1" fmla="*/ 878974 w 1757948"/>
                <a:gd name="connsiteY1" fmla="*/ 0 h 1757948"/>
                <a:gd name="connsiteX2" fmla="*/ 1757948 w 1757948"/>
                <a:gd name="connsiteY2" fmla="*/ 878974 h 1757948"/>
                <a:gd name="connsiteX3" fmla="*/ 878974 w 1757948"/>
                <a:gd name="connsiteY3" fmla="*/ 1757948 h 1757948"/>
                <a:gd name="connsiteX4" fmla="*/ 0 w 1757948"/>
                <a:gd name="connsiteY4" fmla="*/ 878974 h 175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948" h="1757948">
                  <a:moveTo>
                    <a:pt x="0" y="878974"/>
                  </a:moveTo>
                  <a:cubicBezTo>
                    <a:pt x="0" y="393530"/>
                    <a:pt x="393530" y="0"/>
                    <a:pt x="878974" y="0"/>
                  </a:cubicBezTo>
                  <a:cubicBezTo>
                    <a:pt x="1364418" y="0"/>
                    <a:pt x="1757948" y="393530"/>
                    <a:pt x="1757948" y="878974"/>
                  </a:cubicBezTo>
                  <a:cubicBezTo>
                    <a:pt x="1757948" y="1364418"/>
                    <a:pt x="1364418" y="1757948"/>
                    <a:pt x="878974" y="1757948"/>
                  </a:cubicBezTo>
                  <a:cubicBezTo>
                    <a:pt x="393530" y="1757948"/>
                    <a:pt x="0" y="1364418"/>
                    <a:pt x="0" y="87897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006" tIns="293006" rIns="293006" bIns="293006" numCol="1" spcCol="1270" anchor="ctr" anchorCtr="0">
              <a:noAutofit/>
            </a:bodyPr>
            <a:lstStyle/>
            <a:p>
              <a:pPr lvl="0" algn="ctr" defTabSz="1244600">
                <a:lnSpc>
                  <a:spcPct val="90000"/>
                </a:lnSpc>
                <a:spcBef>
                  <a:spcPct val="0"/>
                </a:spcBef>
                <a:spcAft>
                  <a:spcPct val="35000"/>
                </a:spcAft>
              </a:pPr>
              <a:r>
                <a:rPr lang="en-US" sz="2800" kern="1200" dirty="0" smtClean="0"/>
                <a:t>Others</a:t>
              </a:r>
              <a:endParaRPr lang="en-US" sz="2800" kern="1200" dirty="0"/>
            </a:p>
          </p:txBody>
        </p:sp>
      </p:grpSp>
      <p:sp>
        <p:nvSpPr>
          <p:cNvPr id="5" name="Left-Right Arrow 4"/>
          <p:cNvSpPr/>
          <p:nvPr/>
        </p:nvSpPr>
        <p:spPr>
          <a:xfrm>
            <a:off x="3146555" y="2134610"/>
            <a:ext cx="3017520" cy="1092467"/>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p:cNvSpPr txBox="1"/>
          <p:nvPr/>
        </p:nvSpPr>
        <p:spPr>
          <a:xfrm>
            <a:off x="3986835" y="2406936"/>
            <a:ext cx="1708484" cy="523220"/>
          </a:xfrm>
          <a:prstGeom prst="rect">
            <a:avLst/>
          </a:prstGeom>
          <a:noFill/>
        </p:spPr>
        <p:txBody>
          <a:bodyPr wrap="square" rtlCol="0">
            <a:spAutoFit/>
          </a:bodyPr>
          <a:lstStyle/>
          <a:p>
            <a:r>
              <a:rPr lang="en-US" sz="2800" dirty="0" smtClean="0"/>
              <a:t>Distance</a:t>
            </a:r>
            <a:endParaRPr lang="en-US" sz="2800" dirty="0"/>
          </a:p>
        </p:txBody>
      </p:sp>
      <p:sp>
        <p:nvSpPr>
          <p:cNvPr id="13" name="TextBox 12"/>
          <p:cNvSpPr txBox="1"/>
          <p:nvPr/>
        </p:nvSpPr>
        <p:spPr>
          <a:xfrm>
            <a:off x="641897" y="4304182"/>
            <a:ext cx="8362824"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Identity discrepancy is the distance between </a:t>
            </a:r>
          </a:p>
          <a:p>
            <a:pPr marL="742950" lvl="1" indent="-285750">
              <a:buFont typeface="Arial" panose="020B0604020202020204" pitchFamily="34" charset="0"/>
              <a:buChar char="•"/>
            </a:pPr>
            <a:r>
              <a:rPr lang="en-US" sz="2800" dirty="0" smtClean="0"/>
              <a:t>Your perception of yourself as a scientist</a:t>
            </a:r>
          </a:p>
          <a:p>
            <a:pPr marL="742950" lvl="1" indent="-285750">
              <a:buFont typeface="Arial" panose="020B0604020202020204" pitchFamily="34" charset="0"/>
              <a:buChar char="•"/>
            </a:pPr>
            <a:r>
              <a:rPr lang="en-US" sz="2800" dirty="0" smtClean="0"/>
              <a:t>Others perception of you as a scientist</a:t>
            </a:r>
            <a:endParaRPr lang="en-US" sz="2800" dirty="0"/>
          </a:p>
        </p:txBody>
      </p:sp>
    </p:spTree>
    <p:extLst>
      <p:ext uri="{BB962C8B-B14F-4D97-AF65-F5344CB8AC3E}">
        <p14:creationId xmlns:p14="http://schemas.microsoft.com/office/powerpoint/2010/main" val="17470884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Glass design template 1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Glass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14858</TotalTime>
  <Words>1886</Words>
  <Application>Microsoft Office PowerPoint</Application>
  <PresentationFormat>On-screen Show (4:3)</PresentationFormat>
  <Paragraphs>314</Paragraphs>
  <Slides>39</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9" baseType="lpstr">
      <vt:lpstr>MS PGothic</vt:lpstr>
      <vt:lpstr>MS PGothic</vt:lpstr>
      <vt:lpstr>Arial</vt:lpstr>
      <vt:lpstr>Arial Black</vt:lpstr>
      <vt:lpstr>Calibri</vt:lpstr>
      <vt:lpstr>Calibri Light</vt:lpstr>
      <vt:lpstr>Times New Roman</vt:lpstr>
      <vt:lpstr>Verdana</vt:lpstr>
      <vt:lpstr>Office Theme</vt:lpstr>
      <vt:lpstr>Worksheet</vt:lpstr>
      <vt:lpstr>Social Justice Driven STEM Education: Engaging Communities and Youth in Learning Science</vt:lpstr>
      <vt:lpstr>The Problem…</vt:lpstr>
      <vt:lpstr>Overview</vt:lpstr>
      <vt:lpstr>Poll : What do you remember?</vt:lpstr>
      <vt:lpstr>PowerPoint Presentation</vt:lpstr>
      <vt:lpstr>PowerPoint Presentation</vt:lpstr>
      <vt:lpstr>PowerPoint Presentation</vt:lpstr>
      <vt:lpstr>What constructs matter for STEM</vt:lpstr>
      <vt:lpstr>Identity Discrepancy (Stets, et al., 2017)</vt:lpstr>
      <vt:lpstr>Build STEM around social justice</vt:lpstr>
      <vt:lpstr>Our team at Boston College</vt:lpstr>
      <vt:lpstr>PowerPoint Presentation</vt:lpstr>
      <vt:lpstr>Social Justice + Supports</vt:lpstr>
      <vt:lpstr>High School Youth OST Program</vt:lpstr>
      <vt:lpstr>Integrating into classrooms</vt:lpstr>
      <vt:lpstr>Food Justice: Science for Impact</vt:lpstr>
      <vt:lpstr>More Food Justice</vt:lpstr>
      <vt:lpstr>What we have been learning</vt:lpstr>
      <vt:lpstr>Measures: Outcomes</vt:lpstr>
      <vt:lpstr>What have we been learning…</vt:lpstr>
      <vt:lpstr>Confidence and Science</vt:lpstr>
      <vt:lpstr>What we are learning</vt:lpstr>
      <vt:lpstr>Gender Impact in OST</vt:lpstr>
      <vt:lpstr>Science for Future Presidents</vt:lpstr>
      <vt:lpstr>Part 2….</vt:lpstr>
      <vt:lpstr>PowerPoint Presentation</vt:lpstr>
      <vt:lpstr>PowerPoint Presentation</vt:lpstr>
      <vt:lpstr>Next: Electronics, Hydroponics, Coding, and Transparent Soil</vt:lpstr>
      <vt:lpstr>Next Steps</vt:lpstr>
      <vt:lpstr>Conduct real research</vt:lpstr>
      <vt:lpstr>Sharing data: Electronics/Coding</vt:lpstr>
      <vt:lpstr>Sharing data: Electronics/Coding</vt:lpstr>
      <vt:lpstr>Future of Work</vt:lpstr>
      <vt:lpstr>Changemakers: Scaling and Social Impact</vt:lpstr>
      <vt:lpstr>Converge Theatre Project</vt:lpstr>
      <vt:lpstr>A Fantastic Team</vt:lpstr>
      <vt:lpstr>Partners</vt:lpstr>
      <vt:lpstr>PowerPoint Presentation</vt:lpstr>
      <vt:lpstr>PowerPoint Presentation</vt:lpstr>
    </vt:vector>
  </TitlesOfParts>
  <Company>Boston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ecology</dc:creator>
  <cp:lastModifiedBy>Mike Barnett</cp:lastModifiedBy>
  <cp:revision>261</cp:revision>
  <dcterms:created xsi:type="dcterms:W3CDTF">2014-11-13T18:35:28Z</dcterms:created>
  <dcterms:modified xsi:type="dcterms:W3CDTF">2017-10-31T14:46:26Z</dcterms:modified>
</cp:coreProperties>
</file>